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4" r:id="rId2"/>
    <p:sldId id="292" r:id="rId3"/>
    <p:sldId id="295" r:id="rId4"/>
    <p:sldId id="298" r:id="rId5"/>
    <p:sldId id="301" r:id="rId6"/>
    <p:sldId id="357" r:id="rId7"/>
    <p:sldId id="352" r:id="rId8"/>
    <p:sldId id="353" r:id="rId9"/>
    <p:sldId id="354" r:id="rId10"/>
    <p:sldId id="312" r:id="rId11"/>
    <p:sldId id="310" r:id="rId12"/>
    <p:sldId id="313" r:id="rId13"/>
    <p:sldId id="341" r:id="rId14"/>
    <p:sldId id="356" r:id="rId15"/>
    <p:sldId id="314" r:id="rId16"/>
    <p:sldId id="321" r:id="rId17"/>
    <p:sldId id="330" r:id="rId18"/>
    <p:sldId id="332" r:id="rId19"/>
    <p:sldId id="355" r:id="rId20"/>
    <p:sldId id="3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BE3"/>
    <a:srgbClr val="FFFFFF"/>
    <a:srgbClr val="17B4FF"/>
    <a:srgbClr val="F533A5"/>
    <a:srgbClr val="F9FFF3"/>
    <a:srgbClr val="F1E5D4"/>
    <a:srgbClr val="1F252A"/>
    <a:srgbClr val="095697"/>
    <a:srgbClr val="DEBDB0"/>
    <a:srgbClr val="D880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22" autoAdjust="0"/>
    <p:restoredTop sz="84320" autoAdjust="0"/>
  </p:normalViewPr>
  <p:slideViewPr>
    <p:cSldViewPr snapToGrid="0">
      <p:cViewPr varScale="1">
        <p:scale>
          <a:sx n="112" d="100"/>
          <a:sy n="112" d="100"/>
        </p:scale>
        <p:origin x="224" y="18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52FA6-90FF-4909-B9C0-B5C8DF72EFFC}" type="datetimeFigureOut">
              <a:rPr lang="en-US" smtClean="0"/>
              <a:t>3/10/25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7E272-C5E5-45A0-A5C6-0453501365F8}" type="slidenum">
              <a:rPr lang="en-US" smtClean="0"/>
              <a:t>‹#›</a:t>
            </a:fld>
            <a:endParaRPr lang="en-US"/>
          </a:p>
        </p:txBody>
      </p:sp>
    </p:spTree>
    <p:extLst>
      <p:ext uri="{BB962C8B-B14F-4D97-AF65-F5344CB8AC3E}">
        <p14:creationId xmlns:p14="http://schemas.microsoft.com/office/powerpoint/2010/main" val="15409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FA403CE-319A-C341-AAE9-70A214DB9A74}" type="slidenum">
              <a:rPr lang="en-US">
                <a:latin typeface="Arial" pitchFamily="-107" charset="0"/>
                <a:ea typeface="ＭＳ Ｐゴシック" pitchFamily="-107" charset="-128"/>
                <a:cs typeface="ＭＳ Ｐゴシック" pitchFamily="-107" charset="-128"/>
              </a:rPr>
              <a:pPr/>
              <a:t>1</a:t>
            </a:fld>
            <a:endParaRPr lang="en-US" dirty="0">
              <a:latin typeface="Arial" pitchFamily="-107" charset="0"/>
              <a:ea typeface="ＭＳ Ｐゴシック" pitchFamily="-107" charset="-128"/>
              <a:cs typeface="ＭＳ Ｐゴシック" pitchFamily="-107" charset="-128"/>
            </a:endParaRPr>
          </a:p>
        </p:txBody>
      </p:sp>
      <p:sp>
        <p:nvSpPr>
          <p:cNvPr id="18435" name="Rectangle 2"/>
          <p:cNvSpPr>
            <a:spLocks noGrp="1" noRot="1" noChangeAspect="1" noChangeArrowheads="1" noTextEdit="1"/>
          </p:cNvSpPr>
          <p:nvPr>
            <p:ph type="sldImg"/>
          </p:nvPr>
        </p:nvSpPr>
        <p:spPr>
          <a:xfrm>
            <a:off x="457200" y="720725"/>
            <a:ext cx="6400800" cy="3600450"/>
          </a:xfrm>
          <a:ln/>
        </p:spPr>
      </p:sp>
      <p:sp>
        <p:nvSpPr>
          <p:cNvPr id="18436" name="Rectangle 3"/>
          <p:cNvSpPr>
            <a:spLocks noGrp="1" noChangeArrowheads="1"/>
          </p:cNvSpPr>
          <p:nvPr>
            <p:ph type="body" idx="1"/>
          </p:nvPr>
        </p:nvSpPr>
        <p:spPr>
          <a:noFill/>
          <a:ln/>
        </p:spPr>
        <p:txBody>
          <a:bodyPr/>
          <a:lstStyle/>
          <a:p>
            <a:pPr eaLnBrk="1" hangingPunct="1"/>
            <a:r>
              <a:rPr lang="en-US" b="0" i="0" dirty="0">
                <a:effectLst/>
                <a:latin typeface="Helvetica" pitchFamily="2" charset="0"/>
              </a:rPr>
              <a:t>This session will be held as one of the two joint sessions of AIAA and the Japan Society for Aeronautical and Space Sciences (JSASS). Presentations will be given from both AIAA and JSASS. This session will focus on aerodynamics in the Mars environment. This joint session was started at 2018 in Japan, and the second joint sessions were held at the 2020 AIAA SciTech Forum. This is the 3rd joint sessions of AIAA-JSASS.</a:t>
            </a:r>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a:p>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10</a:t>
            </a:fld>
            <a:endParaRPr lang="en-US"/>
          </a:p>
        </p:txBody>
      </p:sp>
    </p:spTree>
    <p:extLst>
      <p:ext uri="{BB962C8B-B14F-4D97-AF65-F5344CB8AC3E}">
        <p14:creationId xmlns:p14="http://schemas.microsoft.com/office/powerpoint/2010/main" val="1032660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a:p>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11</a:t>
            </a:fld>
            <a:endParaRPr lang="en-US"/>
          </a:p>
        </p:txBody>
      </p:sp>
    </p:spTree>
    <p:extLst>
      <p:ext uri="{BB962C8B-B14F-4D97-AF65-F5344CB8AC3E}">
        <p14:creationId xmlns:p14="http://schemas.microsoft.com/office/powerpoint/2010/main" val="2116831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a:p>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12</a:t>
            </a:fld>
            <a:endParaRPr lang="en-US"/>
          </a:p>
        </p:txBody>
      </p:sp>
    </p:spTree>
    <p:extLst>
      <p:ext uri="{BB962C8B-B14F-4D97-AF65-F5344CB8AC3E}">
        <p14:creationId xmlns:p14="http://schemas.microsoft.com/office/powerpoint/2010/main" val="2051026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"Overview of Rotor Hover Performance Capabilities at Low Reynolds Number for Mars Exploration," 50th European Rotorcraft Forum, Marseille, France 2024.</a:t>
            </a:r>
          </a:p>
          <a:p>
            <a:endParaRPr lang="en-US" b="0" i="0" dirty="0">
              <a:solidFill>
                <a:srgbClr val="000000"/>
              </a:solidFill>
              <a:effectLst/>
              <a:latin typeface="Lucida Grande" panose="020B0600040502020204" pitchFamily="34" charset="0"/>
            </a:endParaRPr>
          </a:p>
          <a:p>
            <a:r>
              <a:rPr lang="en-US" dirty="0"/>
              <a:t>https://</a:t>
            </a:r>
            <a:r>
              <a:rPr lang="en-US" dirty="0" err="1"/>
              <a:t>rotorcraft.arc.nasa.gov</a:t>
            </a:r>
            <a:r>
              <a:rPr lang="en-US" dirty="0"/>
              <a:t>/Publications/files/Koning_France_2024.pdf</a:t>
            </a:r>
          </a:p>
        </p:txBody>
      </p:sp>
      <p:sp>
        <p:nvSpPr>
          <p:cNvPr id="4" name="Slide Number Placeholder 3"/>
          <p:cNvSpPr>
            <a:spLocks noGrp="1"/>
          </p:cNvSpPr>
          <p:nvPr>
            <p:ph type="sldNum" sz="quarter" idx="5"/>
          </p:nvPr>
        </p:nvSpPr>
        <p:spPr/>
        <p:txBody>
          <a:bodyPr/>
          <a:lstStyle/>
          <a:p>
            <a:fld id="{2777E272-C5E5-45A0-A5C6-0453501365F8}" type="slidenum">
              <a:rPr lang="en-US" smtClean="0"/>
              <a:t>13</a:t>
            </a:fld>
            <a:endParaRPr lang="en-US"/>
          </a:p>
        </p:txBody>
      </p:sp>
    </p:spTree>
    <p:extLst>
      <p:ext uri="{BB962C8B-B14F-4D97-AF65-F5344CB8AC3E}">
        <p14:creationId xmlns:p14="http://schemas.microsoft.com/office/powerpoint/2010/main" val="69192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4009B-85CD-960A-DFF4-AB21C9888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66BAF-1E30-D2A0-2480-7CB762871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E3BC7-200F-99F6-D14F-5CA3B5276B4F}"/>
              </a:ext>
            </a:extLst>
          </p:cNvPr>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a:p>
            <a:endParaRPr lang="en-US" dirty="0"/>
          </a:p>
        </p:txBody>
      </p:sp>
      <p:sp>
        <p:nvSpPr>
          <p:cNvPr id="4" name="Slide Number Placeholder 3">
            <a:extLst>
              <a:ext uri="{FF2B5EF4-FFF2-40B4-BE49-F238E27FC236}">
                <a16:creationId xmlns:a16="http://schemas.microsoft.com/office/drawing/2014/main" id="{D8032251-EAE8-7088-8BC2-9363D89FECB1}"/>
              </a:ext>
            </a:extLst>
          </p:cNvPr>
          <p:cNvSpPr>
            <a:spLocks noGrp="1"/>
          </p:cNvSpPr>
          <p:nvPr>
            <p:ph type="sldNum" sz="quarter" idx="5"/>
          </p:nvPr>
        </p:nvSpPr>
        <p:spPr/>
        <p:txBody>
          <a:bodyPr/>
          <a:lstStyle/>
          <a:p>
            <a:fld id="{2777E272-C5E5-45A0-A5C6-0453501365F8}" type="slidenum">
              <a:rPr lang="en-US" smtClean="0"/>
              <a:t>14</a:t>
            </a:fld>
            <a:endParaRPr lang="en-US"/>
          </a:p>
        </p:txBody>
      </p:sp>
    </p:spTree>
    <p:extLst>
      <p:ext uri="{BB962C8B-B14F-4D97-AF65-F5344CB8AC3E}">
        <p14:creationId xmlns:p14="http://schemas.microsoft.com/office/powerpoint/2010/main" val="3310919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a:solidFill>
                  <a:srgbClr val="000000"/>
                </a:solidFill>
                <a:effectLst/>
                <a:latin typeface="Lucida Grande" panose="020B0600040502020204" pitchFamily="34" charset="0"/>
              </a:rPr>
              <a:t>Koning</a:t>
            </a:r>
            <a:r>
              <a:rPr lang="en-US" sz="1800" b="0" i="0" dirty="0">
                <a:solidFill>
                  <a:srgbClr val="000000"/>
                </a:solidFill>
                <a:effectLst/>
                <a:latin typeface="Lucida Grande" panose="020B0600040502020204" pitchFamily="34" charset="0"/>
              </a:rPr>
              <a:t>, W., </a:t>
            </a:r>
            <a:r>
              <a:rPr lang="en-US" sz="1800" b="1" i="0" dirty="0">
                <a:solidFill>
                  <a:srgbClr val="000000"/>
                </a:solidFill>
                <a:effectLst/>
                <a:latin typeface="Lucida Grande" panose="020B0600040502020204" pitchFamily="34" charset="0"/>
              </a:rPr>
              <a:t>Perez Perez</a:t>
            </a:r>
            <a:r>
              <a:rPr lang="en-US" sz="1800" b="0" i="0" dirty="0">
                <a:solidFill>
                  <a:srgbClr val="000000"/>
                </a:solidFill>
                <a:effectLst/>
                <a:latin typeface="Lucida Grande" panose="020B0600040502020204" pitchFamily="34" charset="0"/>
              </a:rPr>
              <a:t>, N., </a:t>
            </a:r>
            <a:r>
              <a:rPr lang="en-US" sz="1800" b="1" i="0" dirty="0">
                <a:solidFill>
                  <a:srgbClr val="000000"/>
                </a:solidFill>
                <a:effectLst/>
                <a:latin typeface="Lucida Grande" panose="020B0600040502020204" pitchFamily="34" charset="0"/>
              </a:rPr>
              <a:t>Cummings</a:t>
            </a:r>
            <a:r>
              <a:rPr lang="en-US" sz="1800" b="0" i="0" dirty="0">
                <a:solidFill>
                  <a:srgbClr val="000000"/>
                </a:solidFill>
                <a:effectLst/>
                <a:latin typeface="Lucida Grande" panose="020B0600040502020204" pitchFamily="34" charset="0"/>
              </a:rPr>
              <a:t>, H., </a:t>
            </a:r>
            <a:r>
              <a:rPr lang="en-US" sz="1800" b="1" i="0" dirty="0" err="1">
                <a:solidFill>
                  <a:srgbClr val="000000"/>
                </a:solidFill>
                <a:effectLst/>
                <a:latin typeface="Lucida Grande" panose="020B0600040502020204" pitchFamily="34" charset="0"/>
              </a:rPr>
              <a:t>Romander</a:t>
            </a:r>
            <a:r>
              <a:rPr lang="en-US" sz="1800" b="0" i="0" dirty="0">
                <a:solidFill>
                  <a:srgbClr val="000000"/>
                </a:solidFill>
                <a:effectLst/>
                <a:latin typeface="Lucida Grande" panose="020B0600040502020204" pitchFamily="34" charset="0"/>
              </a:rPr>
              <a:t>, E., </a:t>
            </a:r>
            <a:r>
              <a:rPr lang="en-US" sz="1800" b="1" i="0" dirty="0">
                <a:solidFill>
                  <a:srgbClr val="000000"/>
                </a:solidFill>
                <a:effectLst/>
                <a:latin typeface="Lucida Grande" panose="020B0600040502020204" pitchFamily="34" charset="0"/>
              </a:rPr>
              <a:t>Johnson</a:t>
            </a:r>
            <a:r>
              <a:rPr lang="en-US" sz="1800"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sz="1800" dirty="0"/>
          </a:p>
          <a:p>
            <a:endParaRPr lang="en-US" sz="1800" dirty="0"/>
          </a:p>
          <a:p>
            <a:r>
              <a:rPr lang="en-US" sz="1800" dirty="0"/>
              <a:t>https://</a:t>
            </a:r>
            <a:r>
              <a:rPr lang="en-US" sz="1800" dirty="0" err="1"/>
              <a:t>rotorcraft.arc.nasa.gov</a:t>
            </a:r>
            <a:r>
              <a:rPr lang="en-US" sz="1800" dirty="0"/>
              <a:t>/Publications/files/</a:t>
            </a:r>
            <a:r>
              <a:rPr lang="en-US" sz="1800" dirty="0" err="1"/>
              <a:t>Koning_ELISA_JAHS.pdf</a:t>
            </a:r>
            <a:endParaRPr lang="en-US" sz="1800" dirty="0"/>
          </a:p>
          <a:p>
            <a:endParaRPr lang="en-US" sz="1800" dirty="0"/>
          </a:p>
        </p:txBody>
      </p:sp>
      <p:sp>
        <p:nvSpPr>
          <p:cNvPr id="4" name="Slide Number Placeholder 3"/>
          <p:cNvSpPr>
            <a:spLocks noGrp="1"/>
          </p:cNvSpPr>
          <p:nvPr>
            <p:ph type="sldNum" sz="quarter" idx="5"/>
          </p:nvPr>
        </p:nvSpPr>
        <p:spPr/>
        <p:txBody>
          <a:bodyPr/>
          <a:lstStyle/>
          <a:p>
            <a:fld id="{2777E272-C5E5-45A0-A5C6-0453501365F8}" type="slidenum">
              <a:rPr lang="en-US" smtClean="0"/>
              <a:t>15</a:t>
            </a:fld>
            <a:endParaRPr lang="en-US"/>
          </a:p>
        </p:txBody>
      </p:sp>
    </p:spTree>
    <p:extLst>
      <p:ext uri="{BB962C8B-B14F-4D97-AF65-F5344CB8AC3E}">
        <p14:creationId xmlns:p14="http://schemas.microsoft.com/office/powerpoint/2010/main" val="862378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a:p>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16</a:t>
            </a:fld>
            <a:endParaRPr lang="en-US"/>
          </a:p>
        </p:txBody>
      </p:sp>
    </p:spTree>
    <p:extLst>
      <p:ext uri="{BB962C8B-B14F-4D97-AF65-F5344CB8AC3E}">
        <p14:creationId xmlns:p14="http://schemas.microsoft.com/office/powerpoint/2010/main" val="4086605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3D92-B22D-4FAB-98E8-0E6B54EF7C94}" type="slidenum">
              <a:rPr lang="en-US" smtClean="0"/>
              <a:t>17</a:t>
            </a:fld>
            <a:endParaRPr lang="en-US"/>
          </a:p>
        </p:txBody>
      </p:sp>
    </p:spTree>
    <p:extLst>
      <p:ext uri="{BB962C8B-B14F-4D97-AF65-F5344CB8AC3E}">
        <p14:creationId xmlns:p14="http://schemas.microsoft.com/office/powerpoint/2010/main" val="2806441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3D92-B22D-4FAB-98E8-0E6B54EF7C94}" type="slidenum">
              <a:rPr lang="en-US" smtClean="0"/>
              <a:t>18</a:t>
            </a:fld>
            <a:endParaRPr lang="en-US"/>
          </a:p>
        </p:txBody>
      </p:sp>
    </p:spTree>
    <p:extLst>
      <p:ext uri="{BB962C8B-B14F-4D97-AF65-F5344CB8AC3E}">
        <p14:creationId xmlns:p14="http://schemas.microsoft.com/office/powerpoint/2010/main" val="1488613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3D92-B22D-4FAB-98E8-0E6B54EF7C94}" type="slidenum">
              <a:rPr lang="en-US" smtClean="0"/>
              <a:t>19</a:t>
            </a:fld>
            <a:endParaRPr lang="en-US"/>
          </a:p>
        </p:txBody>
      </p:sp>
    </p:spTree>
    <p:extLst>
      <p:ext uri="{BB962C8B-B14F-4D97-AF65-F5344CB8AC3E}">
        <p14:creationId xmlns:p14="http://schemas.microsoft.com/office/powerpoint/2010/main" val="362927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3D92-B22D-4FAB-98E8-0E6B54EF7C94}" type="slidenum">
              <a:rPr lang="en-US" smtClean="0"/>
              <a:t>2</a:t>
            </a:fld>
            <a:endParaRPr lang="en-US"/>
          </a:p>
        </p:txBody>
      </p:sp>
    </p:spTree>
    <p:extLst>
      <p:ext uri="{BB962C8B-B14F-4D97-AF65-F5344CB8AC3E}">
        <p14:creationId xmlns:p14="http://schemas.microsoft.com/office/powerpoint/2010/main" val="1854774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3D92-B22D-4FAB-98E8-0E6B54EF7C94}" type="slidenum">
              <a:rPr lang="en-US" smtClean="0"/>
              <a:t>20</a:t>
            </a:fld>
            <a:endParaRPr lang="en-US"/>
          </a:p>
        </p:txBody>
      </p:sp>
    </p:spTree>
    <p:extLst>
      <p:ext uri="{BB962C8B-B14F-4D97-AF65-F5344CB8AC3E}">
        <p14:creationId xmlns:p14="http://schemas.microsoft.com/office/powerpoint/2010/main" val="362927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3D92-B22D-4FAB-98E8-0E6B54EF7C94}" type="slidenum">
              <a:rPr lang="en-US" smtClean="0"/>
              <a:t>3</a:t>
            </a:fld>
            <a:endParaRPr lang="en-US"/>
          </a:p>
        </p:txBody>
      </p:sp>
    </p:spTree>
    <p:extLst>
      <p:ext uri="{BB962C8B-B14F-4D97-AF65-F5344CB8AC3E}">
        <p14:creationId xmlns:p14="http://schemas.microsoft.com/office/powerpoint/2010/main" val="396528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4</a:t>
            </a:fld>
            <a:endParaRPr lang="en-US"/>
          </a:p>
        </p:txBody>
      </p:sp>
    </p:spTree>
    <p:extLst>
      <p:ext uri="{BB962C8B-B14F-4D97-AF65-F5344CB8AC3E}">
        <p14:creationId xmlns:p14="http://schemas.microsoft.com/office/powerpoint/2010/main" val="8050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5</a:t>
            </a:fld>
            <a:endParaRPr lang="en-US"/>
          </a:p>
        </p:txBody>
      </p:sp>
    </p:spTree>
    <p:extLst>
      <p:ext uri="{BB962C8B-B14F-4D97-AF65-F5344CB8AC3E}">
        <p14:creationId xmlns:p14="http://schemas.microsoft.com/office/powerpoint/2010/main" val="249215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a:p>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6</a:t>
            </a:fld>
            <a:endParaRPr lang="en-US"/>
          </a:p>
        </p:txBody>
      </p:sp>
    </p:spTree>
    <p:extLst>
      <p:ext uri="{BB962C8B-B14F-4D97-AF65-F5344CB8AC3E}">
        <p14:creationId xmlns:p14="http://schemas.microsoft.com/office/powerpoint/2010/main" val="1559479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a:p>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7</a:t>
            </a:fld>
            <a:endParaRPr lang="en-US"/>
          </a:p>
        </p:txBody>
      </p:sp>
    </p:spTree>
    <p:extLst>
      <p:ext uri="{BB962C8B-B14F-4D97-AF65-F5344CB8AC3E}">
        <p14:creationId xmlns:p14="http://schemas.microsoft.com/office/powerpoint/2010/main" val="2539485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a:p>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8</a:t>
            </a:fld>
            <a:endParaRPr lang="en-US"/>
          </a:p>
        </p:txBody>
      </p:sp>
    </p:spTree>
    <p:extLst>
      <p:ext uri="{BB962C8B-B14F-4D97-AF65-F5344CB8AC3E}">
        <p14:creationId xmlns:p14="http://schemas.microsoft.com/office/powerpoint/2010/main" val="149437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ucida Grande" panose="020B0600040502020204" pitchFamily="34" charset="0"/>
              </a:rPr>
              <a:t>Koning</a:t>
            </a:r>
            <a:r>
              <a:rPr lang="en-US" b="0" i="0" dirty="0">
                <a:solidFill>
                  <a:srgbClr val="000000"/>
                </a:solidFill>
                <a:effectLst/>
                <a:latin typeface="Lucida Grande" panose="020B0600040502020204" pitchFamily="34" charset="0"/>
              </a:rPr>
              <a:t>, W., </a:t>
            </a:r>
            <a:r>
              <a:rPr lang="en-US" b="1" i="0" dirty="0">
                <a:solidFill>
                  <a:srgbClr val="000000"/>
                </a:solidFill>
                <a:effectLst/>
                <a:latin typeface="Lucida Grande" panose="020B0600040502020204" pitchFamily="34" charset="0"/>
              </a:rPr>
              <a:t>Perez Perez</a:t>
            </a:r>
            <a:r>
              <a:rPr lang="en-US" b="0" i="0" dirty="0">
                <a:solidFill>
                  <a:srgbClr val="000000"/>
                </a:solidFill>
                <a:effectLst/>
                <a:latin typeface="Lucida Grande" panose="020B0600040502020204" pitchFamily="34" charset="0"/>
              </a:rPr>
              <a:t>, N., </a:t>
            </a:r>
            <a:r>
              <a:rPr lang="en-US" b="1" i="0" dirty="0">
                <a:solidFill>
                  <a:srgbClr val="000000"/>
                </a:solidFill>
                <a:effectLst/>
                <a:latin typeface="Lucida Grande" panose="020B0600040502020204" pitchFamily="34" charset="0"/>
              </a:rPr>
              <a:t>Cummings</a:t>
            </a:r>
            <a:r>
              <a:rPr lang="en-US" b="0" i="0" dirty="0">
                <a:solidFill>
                  <a:srgbClr val="000000"/>
                </a:solidFill>
                <a:effectLst/>
                <a:latin typeface="Lucida Grande" panose="020B0600040502020204" pitchFamily="34" charset="0"/>
              </a:rPr>
              <a:t>, H., </a:t>
            </a:r>
            <a:r>
              <a:rPr lang="en-US" b="1" i="0" dirty="0" err="1">
                <a:solidFill>
                  <a:srgbClr val="000000"/>
                </a:solidFill>
                <a:effectLst/>
                <a:latin typeface="Lucida Grande" panose="020B0600040502020204" pitchFamily="34" charset="0"/>
              </a:rPr>
              <a:t>Romander</a:t>
            </a:r>
            <a:r>
              <a:rPr lang="en-US" b="0" i="0" dirty="0">
                <a:solidFill>
                  <a:srgbClr val="000000"/>
                </a:solidFill>
                <a:effectLst/>
                <a:latin typeface="Lucida Grande" panose="020B0600040502020204" pitchFamily="34" charset="0"/>
              </a:rPr>
              <a:t>, E., </a:t>
            </a:r>
            <a:r>
              <a:rPr lang="en-US" b="1" i="0" dirty="0">
                <a:solidFill>
                  <a:srgbClr val="000000"/>
                </a:solidFill>
                <a:effectLst/>
                <a:latin typeface="Lucida Grande" panose="020B0600040502020204" pitchFamily="34" charset="0"/>
              </a:rPr>
              <a:t>Johnson</a:t>
            </a:r>
            <a:r>
              <a:rPr lang="en-US" b="0" i="0" dirty="0">
                <a:solidFill>
                  <a:srgbClr val="000000"/>
                </a:solidFill>
                <a:effectLst/>
                <a:latin typeface="Lucida Grande" panose="020B0600040502020204" pitchFamily="34" charset="0"/>
              </a:rPr>
              <a:t>, W., "ELISA: A Tool for Optimization of Rotor Hover Performance at Low Reynolds Number in the Mars Atmosphere," Journal of the American Helicopter Society, Volume 69, Number 4, October 2024, pp. 1-15(15).</a:t>
            </a:r>
            <a:endParaRPr lang="en-US" dirty="0"/>
          </a:p>
          <a:p>
            <a:endParaRPr lang="en-US" dirty="0"/>
          </a:p>
          <a:p>
            <a:r>
              <a:rPr lang="en-US" dirty="0"/>
              <a:t>https://</a:t>
            </a:r>
            <a:r>
              <a:rPr lang="en-US" dirty="0" err="1"/>
              <a:t>rotorcraft.arc.nasa.gov</a:t>
            </a:r>
            <a:r>
              <a:rPr lang="en-US" dirty="0"/>
              <a:t>/Publications/files/</a:t>
            </a:r>
            <a:r>
              <a:rPr lang="en-US" dirty="0" err="1"/>
              <a:t>Koning_ELISA_JAHS.pdf</a:t>
            </a:r>
            <a:endParaRPr lang="en-US" dirty="0"/>
          </a:p>
        </p:txBody>
      </p:sp>
      <p:sp>
        <p:nvSpPr>
          <p:cNvPr id="4" name="Slide Number Placeholder 3"/>
          <p:cNvSpPr>
            <a:spLocks noGrp="1"/>
          </p:cNvSpPr>
          <p:nvPr>
            <p:ph type="sldNum" sz="quarter" idx="5"/>
          </p:nvPr>
        </p:nvSpPr>
        <p:spPr/>
        <p:txBody>
          <a:bodyPr/>
          <a:lstStyle/>
          <a:p>
            <a:fld id="{2777E272-C5E5-45A0-A5C6-0453501365F8}" type="slidenum">
              <a:rPr lang="en-US" smtClean="0"/>
              <a:t>9</a:t>
            </a:fld>
            <a:endParaRPr lang="en-US"/>
          </a:p>
        </p:txBody>
      </p:sp>
    </p:spTree>
    <p:extLst>
      <p:ext uri="{BB962C8B-B14F-4D97-AF65-F5344CB8AC3E}">
        <p14:creationId xmlns:p14="http://schemas.microsoft.com/office/powerpoint/2010/main" val="2562446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2E61-7A5C-4C0F-95C6-C5491CD82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E5CE0-2CF3-4208-8D1F-49F580DCF0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B6DEFF-ADAB-4550-A9F9-4469D3C39938}"/>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5" name="Footer Placeholder 4">
            <a:extLst>
              <a:ext uri="{FF2B5EF4-FFF2-40B4-BE49-F238E27FC236}">
                <a16:creationId xmlns:a16="http://schemas.microsoft.com/office/drawing/2014/main" id="{47C46B5B-B938-4F4D-9CCF-60B4EF661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CC03A-11B8-46DB-9654-6B64B5527483}"/>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198478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E37B-7E13-4281-9986-19E8AA720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AF883C-A48F-4AFB-9CDB-058DA50217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A93F2-2D7E-4B49-9B67-0644E22B4304}"/>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5" name="Footer Placeholder 4">
            <a:extLst>
              <a:ext uri="{FF2B5EF4-FFF2-40B4-BE49-F238E27FC236}">
                <a16:creationId xmlns:a16="http://schemas.microsoft.com/office/drawing/2014/main" id="{5118533D-90C8-40FA-8886-272D539A0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AAADF-8546-417A-92B8-2A5E261A4E31}"/>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125560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6C373-7949-4461-9B74-D72B8B705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6232A1-875F-4E45-8AD6-8EBFBBB1B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239B9-9527-41DC-889D-DED8558614B5}"/>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5" name="Footer Placeholder 4">
            <a:extLst>
              <a:ext uri="{FF2B5EF4-FFF2-40B4-BE49-F238E27FC236}">
                <a16:creationId xmlns:a16="http://schemas.microsoft.com/office/drawing/2014/main" id="{D784B621-EB46-425B-9586-18D596F9D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E2306-54D2-45E3-8919-92060ECB671C}"/>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3163146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4" name="Picture 13" descr="POWERPOINT_SLIDE8.jpg">
            <a:extLst>
              <a:ext uri="{FF2B5EF4-FFF2-40B4-BE49-F238E27FC236}">
                <a16:creationId xmlns:a16="http://schemas.microsoft.com/office/drawing/2014/main" id="{F379D46A-F934-5740-9D2A-9503512EE0D1}"/>
              </a:ext>
            </a:extLst>
          </p:cNvPr>
          <p:cNvPicPr>
            <a:picLocks noChangeAspect="1"/>
          </p:cNvPicPr>
          <p:nvPr userDrawn="1"/>
        </p:nvPicPr>
        <p:blipFill rotWithShape="1">
          <a:blip r:embed="rId2"/>
          <a:srcRect t="16539" b="8557"/>
          <a:stretch/>
        </p:blipFill>
        <p:spPr>
          <a:xfrm>
            <a:off x="-15926" y="12671"/>
            <a:ext cx="12207926" cy="6858000"/>
          </a:xfrm>
          <a:prstGeom prst="rect">
            <a:avLst/>
          </a:prstGeom>
        </p:spPr>
      </p:pic>
      <p:sp>
        <p:nvSpPr>
          <p:cNvPr id="2" name="Title 1"/>
          <p:cNvSpPr>
            <a:spLocks noGrp="1"/>
          </p:cNvSpPr>
          <p:nvPr>
            <p:ph type="ctrTitle"/>
          </p:nvPr>
        </p:nvSpPr>
        <p:spPr>
          <a:xfrm>
            <a:off x="360459" y="230575"/>
            <a:ext cx="11467475" cy="1470025"/>
          </a:xfrm>
        </p:spPr>
        <p:txBody>
          <a:bodyPr/>
          <a:lstStyle>
            <a:lvl1pPr algn="ctr">
              <a:defRPr b="1"/>
            </a:lvl1pPr>
          </a:lstStyle>
          <a:p>
            <a:r>
              <a:rPr lang="en-US"/>
              <a:t>Click to edit Master title style</a:t>
            </a:r>
            <a:endParaRPr lang="en-US" dirty="0"/>
          </a:p>
        </p:txBody>
      </p:sp>
      <p:sp>
        <p:nvSpPr>
          <p:cNvPr id="3" name="Subtitle 2"/>
          <p:cNvSpPr>
            <a:spLocks noGrp="1"/>
          </p:cNvSpPr>
          <p:nvPr>
            <p:ph type="subTitle" idx="1"/>
          </p:nvPr>
        </p:nvSpPr>
        <p:spPr>
          <a:xfrm>
            <a:off x="360459" y="1799101"/>
            <a:ext cx="11467475" cy="956137"/>
          </a:xfrm>
        </p:spPr>
        <p:txBody>
          <a:bodyPr/>
          <a:lstStyle>
            <a:lvl1pPr marL="0" indent="0" algn="ctr">
              <a:buNone/>
              <a:defRPr sz="3200" b="1"/>
            </a:lvl1pPr>
            <a:lvl2pPr marL="609555" indent="0" algn="ctr">
              <a:buNone/>
              <a:defRPr/>
            </a:lvl2pPr>
            <a:lvl3pPr marL="1219108" indent="0" algn="ctr">
              <a:buNone/>
              <a:defRPr/>
            </a:lvl3pPr>
            <a:lvl4pPr marL="1828664" indent="0" algn="ctr">
              <a:buNone/>
              <a:defRPr/>
            </a:lvl4pPr>
            <a:lvl5pPr marL="2438218" indent="0" algn="ctr">
              <a:buNone/>
              <a:defRPr/>
            </a:lvl5pPr>
            <a:lvl6pPr marL="3047772" indent="0" algn="ctr">
              <a:buNone/>
              <a:defRPr/>
            </a:lvl6pPr>
            <a:lvl7pPr marL="3657325" indent="0" algn="ctr">
              <a:buNone/>
              <a:defRPr/>
            </a:lvl7pPr>
            <a:lvl8pPr marL="4266880" indent="0" algn="ctr">
              <a:buNone/>
              <a:defRPr/>
            </a:lvl8pPr>
            <a:lvl9pPr marL="4876435" indent="0" algn="ctr">
              <a:buNone/>
              <a:defRPr/>
            </a:lvl9pPr>
          </a:lstStyle>
          <a:p>
            <a:r>
              <a:rPr lang="en-US"/>
              <a:t>Click to edit Master subtitle style</a:t>
            </a:r>
            <a:endParaRPr lang="en-US" dirty="0"/>
          </a:p>
        </p:txBody>
      </p:sp>
      <p:sp>
        <p:nvSpPr>
          <p:cNvPr id="5" name="Rectangle 15"/>
          <p:cNvSpPr>
            <a:spLocks noGrp="1" noChangeArrowheads="1"/>
          </p:cNvSpPr>
          <p:nvPr>
            <p:ph type="sldNum" sz="quarter" idx="11"/>
          </p:nvPr>
        </p:nvSpPr>
        <p:spPr>
          <a:ln/>
        </p:spPr>
        <p:txBody>
          <a:bodyPr/>
          <a:lstStyle>
            <a:lvl1pPr>
              <a:defRPr/>
            </a:lvl1pPr>
          </a:lstStyle>
          <a:p>
            <a:pPr>
              <a:defRPr/>
            </a:pPr>
            <a:fld id="{6F9CAA50-7585-DC43-88E3-80ECD73617A1}" type="slidenum">
              <a:rPr lang="en-US"/>
              <a:pPr>
                <a:defRPr/>
              </a:pPr>
              <a:t>‹#›</a:t>
            </a:fld>
            <a:endParaRPr lang="en-US" dirty="0"/>
          </a:p>
        </p:txBody>
      </p:sp>
      <p:sp>
        <p:nvSpPr>
          <p:cNvPr id="12" name="Text Placeholder 11"/>
          <p:cNvSpPr>
            <a:spLocks noGrp="1"/>
          </p:cNvSpPr>
          <p:nvPr>
            <p:ph type="body" sz="quarter" idx="12"/>
          </p:nvPr>
        </p:nvSpPr>
        <p:spPr>
          <a:xfrm>
            <a:off x="1828800" y="3601112"/>
            <a:ext cx="8534400" cy="625963"/>
          </a:xfrm>
        </p:spPr>
        <p:txBody>
          <a:bodyPr/>
          <a:lstStyle>
            <a:lvl1pPr algn="ctr">
              <a:buNone/>
              <a:defRPr sz="2667" b="1"/>
            </a:lvl1pPr>
          </a:lstStyle>
          <a:p>
            <a:pPr lvl="0"/>
            <a:r>
              <a:rPr lang="en-US"/>
              <a:t>Edit Master text styles</a:t>
            </a:r>
          </a:p>
        </p:txBody>
      </p:sp>
      <p:pic>
        <p:nvPicPr>
          <p:cNvPr id="24" name="Picture 23">
            <a:extLst>
              <a:ext uri="{FF2B5EF4-FFF2-40B4-BE49-F238E27FC236}">
                <a16:creationId xmlns:a16="http://schemas.microsoft.com/office/drawing/2014/main" id="{A98EAD0A-4CE0-4942-BD81-F83D34BEDE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6" y="4034187"/>
            <a:ext cx="12205539" cy="2297853"/>
          </a:xfrm>
          <a:prstGeom prst="rect">
            <a:avLst/>
          </a:prstGeom>
        </p:spPr>
      </p:pic>
      <p:pic>
        <p:nvPicPr>
          <p:cNvPr id="40" name="Picture 39">
            <a:extLst>
              <a:ext uri="{FF2B5EF4-FFF2-40B4-BE49-F238E27FC236}">
                <a16:creationId xmlns:a16="http://schemas.microsoft.com/office/drawing/2014/main" id="{72C23603-6268-1C41-83F2-C34283F568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82" y="6139151"/>
            <a:ext cx="12192000" cy="731520"/>
          </a:xfrm>
          <a:prstGeom prst="rect">
            <a:avLst/>
          </a:prstGeom>
        </p:spPr>
      </p:pic>
      <p:sp>
        <p:nvSpPr>
          <p:cNvPr id="49" name="TextBox 48">
            <a:extLst>
              <a:ext uri="{FF2B5EF4-FFF2-40B4-BE49-F238E27FC236}">
                <a16:creationId xmlns:a16="http://schemas.microsoft.com/office/drawing/2014/main" id="{82F24686-903B-3B43-B85B-865DC05E0304}"/>
              </a:ext>
            </a:extLst>
          </p:cNvPr>
          <p:cNvSpPr txBox="1"/>
          <p:nvPr userDrawn="1"/>
        </p:nvSpPr>
        <p:spPr>
          <a:xfrm>
            <a:off x="66016" y="228596"/>
            <a:ext cx="2116285" cy="215444"/>
          </a:xfrm>
          <a:prstGeom prst="rect">
            <a:avLst/>
          </a:prstGeom>
          <a:noFill/>
        </p:spPr>
        <p:txBody>
          <a:bodyPr wrap="none" rtlCol="0">
            <a:spAutoFit/>
          </a:bodyPr>
          <a:lstStyle/>
          <a:p>
            <a:r>
              <a:rPr lang="en-US" sz="800" dirty="0">
                <a:solidFill>
                  <a:schemeClr val="accent3">
                    <a:lumMod val="75000"/>
                  </a:schemeClr>
                </a:solidFill>
                <a:latin typeface="+mj-lt"/>
              </a:rPr>
              <a:t>National Aeronautics and Space Administration</a:t>
            </a:r>
          </a:p>
        </p:txBody>
      </p:sp>
      <p:pic>
        <p:nvPicPr>
          <p:cNvPr id="51" name="Picture 50">
            <a:extLst>
              <a:ext uri="{FF2B5EF4-FFF2-40B4-BE49-F238E27FC236}">
                <a16:creationId xmlns:a16="http://schemas.microsoft.com/office/drawing/2014/main" id="{E15DA82E-8F0D-E643-BD32-F3B570EC63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32251" y="175837"/>
            <a:ext cx="993495" cy="914647"/>
          </a:xfrm>
          <a:prstGeom prst="rect">
            <a:avLst/>
          </a:prstGeom>
        </p:spPr>
      </p:pic>
      <p:pic>
        <p:nvPicPr>
          <p:cNvPr id="13" name="Picture 12">
            <a:extLst>
              <a:ext uri="{FF2B5EF4-FFF2-40B4-BE49-F238E27FC236}">
                <a16:creationId xmlns:a16="http://schemas.microsoft.com/office/drawing/2014/main" id="{DB227644-4E92-9440-9CC7-94463727113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31088" y="4363816"/>
            <a:ext cx="1708067" cy="1565301"/>
          </a:xfrm>
          <a:prstGeom prst="rect">
            <a:avLst/>
          </a:prstGeom>
        </p:spPr>
      </p:pic>
      <p:pic>
        <p:nvPicPr>
          <p:cNvPr id="15" name="Picture 14">
            <a:extLst>
              <a:ext uri="{FF2B5EF4-FFF2-40B4-BE49-F238E27FC236}">
                <a16:creationId xmlns:a16="http://schemas.microsoft.com/office/drawing/2014/main" id="{E7A49F18-8FC7-DE4F-8FB9-404C7E8B9B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13184" y="4359338"/>
            <a:ext cx="2642651" cy="1565708"/>
          </a:xfrm>
          <a:prstGeom prst="rect">
            <a:avLst/>
          </a:prstGeom>
        </p:spPr>
      </p:pic>
      <p:pic>
        <p:nvPicPr>
          <p:cNvPr id="17" name="Picture 16">
            <a:extLst>
              <a:ext uri="{FF2B5EF4-FFF2-40B4-BE49-F238E27FC236}">
                <a16:creationId xmlns:a16="http://schemas.microsoft.com/office/drawing/2014/main" id="{0EC408E8-A9BE-E44E-B9FA-5742BFBE5B5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689" y="4355532"/>
            <a:ext cx="2910337" cy="1569337"/>
          </a:xfrm>
          <a:prstGeom prst="rect">
            <a:avLst/>
          </a:prstGeom>
        </p:spPr>
      </p:pic>
      <p:pic>
        <p:nvPicPr>
          <p:cNvPr id="7" name="Picture 6">
            <a:extLst>
              <a:ext uri="{FF2B5EF4-FFF2-40B4-BE49-F238E27FC236}">
                <a16:creationId xmlns:a16="http://schemas.microsoft.com/office/drawing/2014/main" id="{A2BFCE01-79D7-2C47-8B71-E3048E9E344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55835" y="4365429"/>
            <a:ext cx="2604663" cy="1571224"/>
          </a:xfrm>
          <a:prstGeom prst="rect">
            <a:avLst/>
          </a:prstGeom>
        </p:spPr>
      </p:pic>
      <p:pic>
        <p:nvPicPr>
          <p:cNvPr id="6" name="Picture 5">
            <a:extLst>
              <a:ext uri="{FF2B5EF4-FFF2-40B4-BE49-F238E27FC236}">
                <a16:creationId xmlns:a16="http://schemas.microsoft.com/office/drawing/2014/main" id="{01A9688E-5232-BC41-A20F-9BDF85539D2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952694" y="4367841"/>
            <a:ext cx="2125851" cy="1571224"/>
          </a:xfrm>
          <a:prstGeom prst="rect">
            <a:avLst/>
          </a:prstGeom>
        </p:spPr>
      </p:pic>
    </p:spTree>
    <p:extLst>
      <p:ext uri="{BB962C8B-B14F-4D97-AF65-F5344CB8AC3E}">
        <p14:creationId xmlns:p14="http://schemas.microsoft.com/office/powerpoint/2010/main" val="342867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3A14-9710-4188-9E2D-3614EC0DF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3075E2-11E8-40D7-A207-36E749E344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14FBC-C9E0-43A3-A394-5AE55D95C37B}"/>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5" name="Footer Placeholder 4">
            <a:extLst>
              <a:ext uri="{FF2B5EF4-FFF2-40B4-BE49-F238E27FC236}">
                <a16:creationId xmlns:a16="http://schemas.microsoft.com/office/drawing/2014/main" id="{E7812B01-2322-479C-ABCA-D861D4804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537B9-F5A2-4B19-9A7B-170648CAE3DC}"/>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411402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3151-DC8A-4E42-B6B7-8DB23D3EE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C103B-0E3C-41DE-9B79-91584B704B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93C204-F8D1-4631-AB86-2F22E40EEBF7}"/>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5" name="Footer Placeholder 4">
            <a:extLst>
              <a:ext uri="{FF2B5EF4-FFF2-40B4-BE49-F238E27FC236}">
                <a16:creationId xmlns:a16="http://schemas.microsoft.com/office/drawing/2014/main" id="{1A1F3F0B-C95A-4D2F-934A-D6EB7C840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AAD4D-32F7-46D4-8C3E-2B40325CC57B}"/>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337931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FEB1-12A5-42F4-B057-5A28EFB0E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3DDA2F-29F9-4BC2-928F-ABECD5616C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6BA05-D4B6-40F4-85D3-732D06EDAD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72FE93-1D67-4EBB-A215-826232C98DA8}"/>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6" name="Footer Placeholder 5">
            <a:extLst>
              <a:ext uri="{FF2B5EF4-FFF2-40B4-BE49-F238E27FC236}">
                <a16:creationId xmlns:a16="http://schemas.microsoft.com/office/drawing/2014/main" id="{63ACD95D-EF4D-4E10-9FF7-D6CA494D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E3495-8C4B-405D-B841-EABEA7BCEF8D}"/>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118531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A739-6A0D-4DC2-909D-4F19EF4A8B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ACC169-019A-4275-A85E-63AD2BDBD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F58432-A851-4EF3-8DBD-E161937C89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E546D4-64C0-41D2-972B-6C1FC24F21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8F436-8E21-493D-B117-75B32F286B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F0CD22-DE5E-47AF-9F7A-2426928A0D29}"/>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8" name="Footer Placeholder 7">
            <a:extLst>
              <a:ext uri="{FF2B5EF4-FFF2-40B4-BE49-F238E27FC236}">
                <a16:creationId xmlns:a16="http://schemas.microsoft.com/office/drawing/2014/main" id="{E8729E1F-9A53-4897-9132-17A9165453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02E8C7-6D2C-47C4-8CB7-948F25E8DF42}"/>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2209338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9C08F-7F35-44E3-8D67-9F63DFB71D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C1C8AB-38A6-4C30-8ECC-3113DC96F80A}"/>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4" name="Footer Placeholder 3">
            <a:extLst>
              <a:ext uri="{FF2B5EF4-FFF2-40B4-BE49-F238E27FC236}">
                <a16:creationId xmlns:a16="http://schemas.microsoft.com/office/drawing/2014/main" id="{8E059AE8-2CB7-4438-969E-98D815F28B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0DD9E0-7383-4AAD-B82A-152A9667B5F8}"/>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4163363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3BB24-77E8-42A3-8FBF-9FE85E6D5111}"/>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3" name="Footer Placeholder 2">
            <a:extLst>
              <a:ext uri="{FF2B5EF4-FFF2-40B4-BE49-F238E27FC236}">
                <a16:creationId xmlns:a16="http://schemas.microsoft.com/office/drawing/2014/main" id="{0C5CE4F6-7774-4FCC-BB5C-5D6397BB21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1B525F-0E86-4482-8E46-747AD65C79FC}"/>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1858598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8632-C4C2-498E-A5C7-F7415DE50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3CF9C3-886D-40D7-A0DC-7961148657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00E22F-EFFC-4085-9480-E9C5424D1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B14D4-5AB9-4C96-AEB6-167579C748E0}"/>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6" name="Footer Placeholder 5">
            <a:extLst>
              <a:ext uri="{FF2B5EF4-FFF2-40B4-BE49-F238E27FC236}">
                <a16:creationId xmlns:a16="http://schemas.microsoft.com/office/drawing/2014/main" id="{BCD24218-2A46-4D57-9A42-FE804319D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8A877-6613-40D7-BC9F-4853857CE9B5}"/>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3136248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8BE5-287B-48B7-B41B-AC9AF4A8D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BD0118-0324-4301-AF1B-1D62A576E1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AE63E4-5119-40C3-889E-ED0799B1C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BC4A2-2C06-48FA-8A70-3856DDECC374}"/>
              </a:ext>
            </a:extLst>
          </p:cNvPr>
          <p:cNvSpPr>
            <a:spLocks noGrp="1"/>
          </p:cNvSpPr>
          <p:nvPr>
            <p:ph type="dt" sz="half" idx="10"/>
          </p:nvPr>
        </p:nvSpPr>
        <p:spPr/>
        <p:txBody>
          <a:bodyPr/>
          <a:lstStyle/>
          <a:p>
            <a:fld id="{FC3CD8D4-9B13-4215-A461-41E5BD3C2A78}" type="datetimeFigureOut">
              <a:rPr lang="en-US" smtClean="0"/>
              <a:t>3/10/25</a:t>
            </a:fld>
            <a:endParaRPr lang="en-US"/>
          </a:p>
        </p:txBody>
      </p:sp>
      <p:sp>
        <p:nvSpPr>
          <p:cNvPr id="6" name="Footer Placeholder 5">
            <a:extLst>
              <a:ext uri="{FF2B5EF4-FFF2-40B4-BE49-F238E27FC236}">
                <a16:creationId xmlns:a16="http://schemas.microsoft.com/office/drawing/2014/main" id="{2D39245D-B5B1-4C80-B530-92B059D05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D3B3A-6F73-4F54-8929-D267AD572127}"/>
              </a:ext>
            </a:extLst>
          </p:cNvPr>
          <p:cNvSpPr>
            <a:spLocks noGrp="1"/>
          </p:cNvSpPr>
          <p:nvPr>
            <p:ph type="sldNum" sz="quarter" idx="12"/>
          </p:nvPr>
        </p:nvSpPr>
        <p:spPr/>
        <p:txBody>
          <a:bodyPr/>
          <a:lstStyle/>
          <a:p>
            <a:fld id="{C2CEE39E-4F28-45A2-9306-2E738B4D8201}" type="slidenum">
              <a:rPr lang="en-US" smtClean="0"/>
              <a:t>‹#›</a:t>
            </a:fld>
            <a:endParaRPr lang="en-US"/>
          </a:p>
        </p:txBody>
      </p:sp>
    </p:spTree>
    <p:extLst>
      <p:ext uri="{BB962C8B-B14F-4D97-AF65-F5344CB8AC3E}">
        <p14:creationId xmlns:p14="http://schemas.microsoft.com/office/powerpoint/2010/main" val="149716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CAB97-C134-4097-8EEC-8B35ED6ED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02147F-2F20-4B39-A4F3-D2CC34E832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4FE3E-E718-4A3E-A0C2-6FAF74EE0D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CD8D4-9B13-4215-A461-41E5BD3C2A78}" type="datetimeFigureOut">
              <a:rPr lang="en-US" smtClean="0"/>
              <a:t>3/10/25</a:t>
            </a:fld>
            <a:endParaRPr lang="en-US"/>
          </a:p>
        </p:txBody>
      </p:sp>
      <p:sp>
        <p:nvSpPr>
          <p:cNvPr id="5" name="Footer Placeholder 4">
            <a:extLst>
              <a:ext uri="{FF2B5EF4-FFF2-40B4-BE49-F238E27FC236}">
                <a16:creationId xmlns:a16="http://schemas.microsoft.com/office/drawing/2014/main" id="{3CE1E55A-7930-4F22-A927-147111AC62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E04FE9-FE4E-43B5-B90E-1816C132AE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EE39E-4F28-45A2-9306-2E738B4D8201}" type="slidenum">
              <a:rPr lang="en-US" smtClean="0"/>
              <a:t>‹#›</a:t>
            </a:fld>
            <a:endParaRPr lang="en-US"/>
          </a:p>
        </p:txBody>
      </p:sp>
    </p:spTree>
    <p:extLst>
      <p:ext uri="{BB962C8B-B14F-4D97-AF65-F5344CB8AC3E}">
        <p14:creationId xmlns:p14="http://schemas.microsoft.com/office/powerpoint/2010/main" val="1408272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notesSlide" Target="../notesSlides/notesSlide10.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83F1D8-91E0-E94E-9081-9CB8DE992E9A}"/>
              </a:ext>
            </a:extLst>
          </p:cNvPr>
          <p:cNvSpPr>
            <a:spLocks noGrp="1"/>
          </p:cNvSpPr>
          <p:nvPr>
            <p:ph type="ctrTitle"/>
          </p:nvPr>
        </p:nvSpPr>
        <p:spPr>
          <a:xfrm>
            <a:off x="0" y="302245"/>
            <a:ext cx="12191999" cy="2049676"/>
          </a:xfrm>
        </p:spPr>
        <p:txBody>
          <a:bodyPr>
            <a:normAutofit/>
          </a:bodyPr>
          <a:lstStyle/>
          <a:p>
            <a:r>
              <a:rPr lang="en-US" sz="3600" dirty="0"/>
              <a:t>Advancing Aerodynamics: Coupled Airfoil and Rotor Performance Optimization for Mars Applications</a:t>
            </a:r>
          </a:p>
        </p:txBody>
      </p:sp>
      <p:sp>
        <p:nvSpPr>
          <p:cNvPr id="9" name="Subtitle 8">
            <a:extLst>
              <a:ext uri="{FF2B5EF4-FFF2-40B4-BE49-F238E27FC236}">
                <a16:creationId xmlns:a16="http://schemas.microsoft.com/office/drawing/2014/main" id="{536F0619-7D61-AA49-97AA-3BA62670DF72}"/>
              </a:ext>
            </a:extLst>
          </p:cNvPr>
          <p:cNvSpPr>
            <a:spLocks noGrp="1"/>
          </p:cNvSpPr>
          <p:nvPr>
            <p:ph type="subTitle" idx="1"/>
          </p:nvPr>
        </p:nvSpPr>
        <p:spPr>
          <a:xfrm>
            <a:off x="152110" y="1694469"/>
            <a:ext cx="11887778" cy="3084461"/>
          </a:xfrm>
        </p:spPr>
        <p:txBody>
          <a:bodyPr anchor="ctr">
            <a:noAutofit/>
          </a:bodyPr>
          <a:lstStyle/>
          <a:p>
            <a:pPr>
              <a:lnSpc>
                <a:spcPct val="100000"/>
              </a:lnSpc>
            </a:pPr>
            <a:r>
              <a:rPr lang="en-US" sz="2000" dirty="0"/>
              <a:t>Witold J. F. Koning</a:t>
            </a:r>
            <a:r>
              <a:rPr lang="en-US" sz="2000" baseline="30000" dirty="0"/>
              <a:t>1</a:t>
            </a:r>
            <a:r>
              <a:rPr lang="en-US" sz="2000" dirty="0"/>
              <a:t>, B. Natalia Perez Perez</a:t>
            </a:r>
            <a:r>
              <a:rPr lang="en-US" sz="2000" baseline="30000" dirty="0"/>
              <a:t>1</a:t>
            </a:r>
            <a:r>
              <a:rPr lang="en-US" sz="2000" dirty="0"/>
              <a:t>, Haley V. Cummings</a:t>
            </a:r>
            <a:r>
              <a:rPr lang="en-US" sz="2000" baseline="30000" dirty="0"/>
              <a:t>2</a:t>
            </a:r>
            <a:r>
              <a:rPr lang="en-US" sz="2000" dirty="0"/>
              <a:t>, Ethan A. Romander</a:t>
            </a:r>
            <a:r>
              <a:rPr lang="en-US" sz="2000" baseline="30000" dirty="0"/>
              <a:t>2</a:t>
            </a:r>
            <a:endParaRPr lang="en-US" sz="2000" dirty="0"/>
          </a:p>
          <a:p>
            <a:pPr>
              <a:lnSpc>
                <a:spcPct val="100000"/>
              </a:lnSpc>
              <a:spcBef>
                <a:spcPts val="200"/>
              </a:spcBef>
            </a:pPr>
            <a:r>
              <a:rPr lang="en-US" sz="2000" dirty="0"/>
              <a:t>and Wayne Johnson</a:t>
            </a:r>
            <a:r>
              <a:rPr lang="en-US" sz="2000" baseline="30000" dirty="0"/>
              <a:t>2</a:t>
            </a:r>
          </a:p>
          <a:p>
            <a:pPr>
              <a:lnSpc>
                <a:spcPct val="100000"/>
              </a:lnSpc>
              <a:spcBef>
                <a:spcPts val="1600"/>
              </a:spcBef>
            </a:pPr>
            <a:r>
              <a:rPr lang="en-US" sz="1600" b="0" baseline="30000" dirty="0">
                <a:latin typeface="Calibri" panose="020F0502020204030204" pitchFamily="34" charset="0"/>
                <a:cs typeface="Calibri" panose="020F0502020204030204" pitchFamily="34" charset="0"/>
              </a:rPr>
              <a:t>1</a:t>
            </a:r>
            <a:r>
              <a:rPr lang="en-US" sz="1600" b="0" dirty="0">
                <a:latin typeface="Calibri" panose="020F0502020204030204" pitchFamily="34" charset="0"/>
                <a:cs typeface="Calibri" panose="020F0502020204030204" pitchFamily="34" charset="0"/>
              </a:rPr>
              <a:t>Science and Technology Corp., NASA Ames Research Center, Moffett Field, CA</a:t>
            </a:r>
          </a:p>
          <a:p>
            <a:pPr>
              <a:lnSpc>
                <a:spcPct val="100000"/>
              </a:lnSpc>
              <a:spcBef>
                <a:spcPts val="0"/>
              </a:spcBef>
            </a:pPr>
            <a:r>
              <a:rPr lang="en-US" sz="1600" b="0" baseline="30000" dirty="0">
                <a:latin typeface="Calibri" panose="020F0502020204030204" pitchFamily="34" charset="0"/>
                <a:cs typeface="Calibri" panose="020F0502020204030204" pitchFamily="34" charset="0"/>
              </a:rPr>
              <a:t>2</a:t>
            </a:r>
            <a:r>
              <a:rPr lang="en-US" sz="1600" b="0" dirty="0">
                <a:latin typeface="Calibri" panose="020F0502020204030204" pitchFamily="34" charset="0"/>
                <a:cs typeface="Calibri" panose="020F0502020204030204" pitchFamily="34" charset="0"/>
              </a:rPr>
              <a:t>NASA Ames Research Center, Moffett Field, CA</a:t>
            </a:r>
          </a:p>
          <a:p>
            <a:pPr>
              <a:lnSpc>
                <a:spcPct val="100000"/>
              </a:lnSpc>
              <a:spcBef>
                <a:spcPts val="1600"/>
              </a:spcBef>
            </a:pPr>
            <a:r>
              <a:rPr lang="en-US" sz="1600" b="0" dirty="0">
                <a:latin typeface="Calibri" panose="020F0502020204030204" pitchFamily="34" charset="0"/>
                <a:cs typeface="Calibri" panose="020F0502020204030204" pitchFamily="34" charset="0"/>
              </a:rPr>
              <a:t>2025 AIAA SciTech Forum, </a:t>
            </a:r>
            <a:r>
              <a:rPr lang="en-US" sz="1600" b="0" dirty="0"/>
              <a:t>Orlando, Florida, 6 - 10 January 2025</a:t>
            </a:r>
          </a:p>
          <a:p>
            <a:pPr>
              <a:lnSpc>
                <a:spcPct val="100000"/>
              </a:lnSpc>
              <a:spcBef>
                <a:spcPts val="0"/>
              </a:spcBef>
            </a:pPr>
            <a:r>
              <a:rPr lang="en-US" sz="1600" b="0" i="1" dirty="0">
                <a:latin typeface="Calibri" panose="020F0502020204030204" pitchFamily="34" charset="0"/>
                <a:cs typeface="Calibri" panose="020F0502020204030204" pitchFamily="34" charset="0"/>
              </a:rPr>
              <a:t>AIAA-JSASS Joint Session: Martian Aerodynamics</a:t>
            </a:r>
            <a:endParaRPr lang="en-US" sz="1600" b="0" i="1" dirty="0">
              <a:ln>
                <a:solidFill>
                  <a:sysClr val="windowText" lastClr="000000"/>
                </a:solidFill>
              </a:ln>
              <a:latin typeface="Calibri" panose="020F0502020204030204" pitchFamily="34" charset="0"/>
              <a:cs typeface="Calibri" panose="020F0502020204030204" pitchFamily="34" charset="0"/>
            </a:endParaRPr>
          </a:p>
          <a:p>
            <a:pPr>
              <a:lnSpc>
                <a:spcPct val="100000"/>
              </a:lnSpc>
              <a:spcBef>
                <a:spcPts val="1600"/>
              </a:spcBef>
            </a:pPr>
            <a:endParaRPr lang="en-US" sz="2000" b="0" dirty="0"/>
          </a:p>
        </p:txBody>
      </p:sp>
      <p:pic>
        <p:nvPicPr>
          <p:cNvPr id="7" name="Picture 6">
            <a:extLst>
              <a:ext uri="{FF2B5EF4-FFF2-40B4-BE49-F238E27FC236}">
                <a16:creationId xmlns:a16="http://schemas.microsoft.com/office/drawing/2014/main" id="{8DB80177-B476-4C9D-9A8E-309C36718535}"/>
              </a:ext>
            </a:extLst>
          </p:cNvPr>
          <p:cNvPicPr>
            <a:picLocks noChangeAspect="1"/>
          </p:cNvPicPr>
          <p:nvPr/>
        </p:nvPicPr>
        <p:blipFill rotWithShape="1">
          <a:blip r:embed="rId3"/>
          <a:srcRect l="15065" r="11420"/>
          <a:stretch/>
        </p:blipFill>
        <p:spPr>
          <a:xfrm>
            <a:off x="9822656" y="4364339"/>
            <a:ext cx="2369343" cy="1589922"/>
          </a:xfrm>
          <a:prstGeom prst="rect">
            <a:avLst/>
          </a:prstGeom>
        </p:spPr>
      </p:pic>
      <p:pic>
        <p:nvPicPr>
          <p:cNvPr id="6" name="Picture 5" descr="A helicopter on the mars&#10;&#10;Description automatically generated">
            <a:extLst>
              <a:ext uri="{FF2B5EF4-FFF2-40B4-BE49-F238E27FC236}">
                <a16:creationId xmlns:a16="http://schemas.microsoft.com/office/drawing/2014/main" id="{66170829-10FD-8322-497E-F9BDD9DC9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980" y="4364339"/>
            <a:ext cx="2793125" cy="15688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oamx-PO-0201-r100">
            <a:hlinkClick r:id="" action="ppaction://media"/>
            <a:extLst>
              <a:ext uri="{FF2B5EF4-FFF2-40B4-BE49-F238E27FC236}">
                <a16:creationId xmlns:a16="http://schemas.microsoft.com/office/drawing/2014/main" id="{A5F6CC6C-E56E-98B0-2228-4D68A8F01F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82" y="1320799"/>
            <a:ext cx="7315201" cy="5486401"/>
          </a:xfrm>
          <a:prstGeom prst="rect">
            <a:avLst/>
          </a:prstGeom>
        </p:spPr>
      </p:pic>
      <p:sp>
        <p:nvSpPr>
          <p:cNvPr id="12" name="Slide Number Placeholder 1">
            <a:extLst>
              <a:ext uri="{FF2B5EF4-FFF2-40B4-BE49-F238E27FC236}">
                <a16:creationId xmlns:a16="http://schemas.microsoft.com/office/drawing/2014/main" id="{8119E83D-05FE-17A3-CA44-4DBFFF0BE490}"/>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10</a:t>
            </a:fld>
            <a:endParaRPr lang="en-US" dirty="0">
              <a:solidFill>
                <a:schemeClr val="tx1"/>
              </a:solidFill>
            </a:endParaRPr>
          </a:p>
        </p:txBody>
      </p:sp>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2D16009C-E543-2371-FAA9-CA468901482A}"/>
                  </a:ext>
                </a:extLst>
              </p:cNvPr>
              <p:cNvGraphicFramePr>
                <a:graphicFrameLocks noGrp="1"/>
              </p:cNvGraphicFramePr>
              <p:nvPr/>
            </p:nvGraphicFramePr>
            <p:xfrm>
              <a:off x="7552217" y="4721024"/>
              <a:ext cx="4415601" cy="1548040"/>
            </p:xfrm>
            <a:graphic>
              <a:graphicData uri="http://schemas.openxmlformats.org/drawingml/2006/table">
                <a:tbl>
                  <a:tblPr firstRow="1" firstCol="1" bandRow="1" bandCol="1">
                    <a:tableStyleId>{5940675A-B579-460E-94D1-54222C63F5DA}</a:tableStyleId>
                  </a:tblPr>
                  <a:tblGrid>
                    <a:gridCol w="1051333">
                      <a:extLst>
                        <a:ext uri="{9D8B030D-6E8A-4147-A177-3AD203B41FA5}">
                          <a16:colId xmlns:a16="http://schemas.microsoft.com/office/drawing/2014/main" val="3643737672"/>
                        </a:ext>
                      </a:extLst>
                    </a:gridCol>
                    <a:gridCol w="646974">
                      <a:extLst>
                        <a:ext uri="{9D8B030D-6E8A-4147-A177-3AD203B41FA5}">
                          <a16:colId xmlns:a16="http://schemas.microsoft.com/office/drawing/2014/main" val="979276517"/>
                        </a:ext>
                      </a:extLst>
                    </a:gridCol>
                    <a:gridCol w="808719">
                      <a:extLst>
                        <a:ext uri="{9D8B030D-6E8A-4147-A177-3AD203B41FA5}">
                          <a16:colId xmlns:a16="http://schemas.microsoft.com/office/drawing/2014/main" val="2091278056"/>
                        </a:ext>
                      </a:extLst>
                    </a:gridCol>
                    <a:gridCol w="1051333">
                      <a:extLst>
                        <a:ext uri="{9D8B030D-6E8A-4147-A177-3AD203B41FA5}">
                          <a16:colId xmlns:a16="http://schemas.microsoft.com/office/drawing/2014/main" val="4081036148"/>
                        </a:ext>
                      </a:extLst>
                    </a:gridCol>
                    <a:gridCol w="857242">
                      <a:extLst>
                        <a:ext uri="{9D8B030D-6E8A-4147-A177-3AD203B41FA5}">
                          <a16:colId xmlns:a16="http://schemas.microsoft.com/office/drawing/2014/main" val="1489911256"/>
                        </a:ext>
                      </a:extLst>
                    </a:gridCol>
                  </a:tblGrid>
                  <a:tr h="648182">
                    <a:tc>
                      <a:txBody>
                        <a:bodyPr/>
                        <a:lstStyle/>
                        <a:p>
                          <a:pPr marL="0" marR="0" indent="0" algn="l">
                            <a:spcBef>
                              <a:spcPts val="0"/>
                            </a:spcBef>
                            <a:spcAft>
                              <a:spcPts val="0"/>
                            </a:spcAft>
                          </a:pPr>
                          <a:r>
                            <a:rPr lang="en-US" sz="1800" dirty="0">
                              <a:effectLst/>
                            </a:rPr>
                            <a:t> Airfoil</a:t>
                          </a:r>
                          <a:endParaRPr lang="en-US" sz="18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d </a:t>
                          </a:r>
                          <a:r>
                            <a:rPr lang="en-US" sz="1800" dirty="0">
                              <a:effectLst/>
                            </a:rPr>
                            <a:t>(peak)</a:t>
                          </a:r>
                          <a:endParaRPr lang="en-US" sz="18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indent="0" algn="ctr">
                            <a:spcBef>
                              <a:spcPts val="0"/>
                            </a:spcBef>
                            <a:spcAft>
                              <a:spcPts val="0"/>
                            </a:spcAft>
                          </a:pPr>
                          <a:r>
                            <a:rPr lang="en-US" sz="1800" dirty="0">
                              <a:effectLst/>
                            </a:rPr>
                            <a:t>% change</a:t>
                          </a:r>
                          <a:endParaRPr lang="en-US" sz="18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d  </a:t>
                          </a:r>
                        </a:p>
                        <a:p>
                          <a:pPr marL="0" marR="0" indent="0" algn="ctr">
                            <a:spcBef>
                              <a:spcPts val="0"/>
                            </a:spcBef>
                            <a:spcAft>
                              <a:spcPts val="0"/>
                            </a:spcAft>
                          </a:pPr>
                          <a:r>
                            <a:rPr lang="en-US" sz="1800" dirty="0">
                              <a:effectLst/>
                            </a:rPr>
                            <a:t>(</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 </a:t>
                          </a:r>
                          <a:r>
                            <a:rPr lang="en-US" sz="1800" dirty="0">
                              <a:effectLst/>
                            </a:rPr>
                            <a:t>= 0.91)</a:t>
                          </a:r>
                          <a:endParaRPr lang="en-US" sz="18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indent="0" algn="ctr">
                            <a:spcBef>
                              <a:spcPts val="0"/>
                            </a:spcBef>
                            <a:spcAft>
                              <a:spcPts val="0"/>
                            </a:spcAft>
                          </a:pPr>
                          <a:r>
                            <a:rPr lang="en-US" sz="1800" dirty="0">
                              <a:effectLst/>
                            </a:rPr>
                            <a:t>% change</a:t>
                          </a:r>
                          <a:endParaRPr lang="en-US" sz="1800" dirty="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2154170439"/>
                      </a:ext>
                    </a:extLst>
                  </a:tr>
                  <a:tr h="351218">
                    <a:tc>
                      <a:txBody>
                        <a:bodyPr/>
                        <a:lstStyle/>
                        <a:p>
                          <a:pPr marL="0" marR="0" indent="0" algn="l">
                            <a:spcBef>
                              <a:spcPts val="0"/>
                            </a:spcBef>
                            <a:spcAft>
                              <a:spcPts val="0"/>
                            </a:spcAft>
                          </a:pPr>
                          <a:r>
                            <a:rPr lang="en-US" sz="1800" dirty="0">
                              <a:effectLst/>
                            </a:rPr>
                            <a:t> clf5605</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dirty="0">
                              <a:effectLst/>
                            </a:rPr>
                            <a:t>12.15</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m:t>
                                </m:r>
                              </m:oMath>
                            </m:oMathPara>
                          </a14:m>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a:effectLst/>
                            </a:rPr>
                            <a:t>12.15</a:t>
                          </a:r>
                          <a:endParaRPr lang="en-US" sz="18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m:t>
                                </m:r>
                              </m:oMath>
                            </m:oMathPara>
                          </a14:m>
                          <a:endParaRPr lang="en-US" sz="18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497707613"/>
                      </a:ext>
                    </a:extLst>
                  </a:tr>
                  <a:tr h="351218">
                    <a:tc>
                      <a:txBody>
                        <a:bodyPr/>
                        <a:lstStyle/>
                        <a:p>
                          <a:pPr marL="0" marR="0" indent="0" algn="l">
                            <a:spcBef>
                              <a:spcPts val="0"/>
                            </a:spcBef>
                            <a:spcAft>
                              <a:spcPts val="0"/>
                            </a:spcAft>
                          </a:pPr>
                          <a:r>
                            <a:rPr lang="en-US" sz="1800" dirty="0">
                              <a:effectLst/>
                            </a:rPr>
                            <a:t> </a:t>
                          </a:r>
                          <a:r>
                            <a:rPr lang="en-US" sz="1800" dirty="0" err="1">
                              <a:effectLst/>
                            </a:rPr>
                            <a:t>roamx</a:t>
                          </a:r>
                          <a:r>
                            <a:rPr lang="en-US" sz="1800" dirty="0">
                              <a:effectLst/>
                            </a:rPr>
                            <a:t>- </a:t>
                          </a:r>
                        </a:p>
                        <a:p>
                          <a:pPr marL="0" marR="0" indent="0" algn="l">
                            <a:spcBef>
                              <a:spcPts val="0"/>
                            </a:spcBef>
                            <a:spcAft>
                              <a:spcPts val="0"/>
                            </a:spcAft>
                          </a:pPr>
                          <a:r>
                            <a:rPr lang="en-US" sz="1800" dirty="0">
                              <a:effectLst/>
                            </a:rPr>
                            <a:t> 0201</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a:effectLst/>
                            </a:rPr>
                            <a:t>19.99</a:t>
                          </a:r>
                          <a:endParaRPr lang="en-US" sz="18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dirty="0">
                              <a:effectLst/>
                            </a:rPr>
                            <a:t>65%</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dirty="0">
                              <a:effectLst/>
                            </a:rPr>
                            <a:t>19.58</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dirty="0">
                              <a:effectLst/>
                            </a:rPr>
                            <a:t>61%</a:t>
                          </a:r>
                          <a:endParaRPr lang="en-US" sz="18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886619872"/>
                      </a:ext>
                    </a:extLst>
                  </a:tr>
                </a:tbl>
              </a:graphicData>
            </a:graphic>
          </p:graphicFrame>
        </mc:Choice>
        <mc:Fallback xmlns="">
          <p:graphicFrame>
            <p:nvGraphicFramePr>
              <p:cNvPr id="26" name="Table 25">
                <a:extLst>
                  <a:ext uri="{FF2B5EF4-FFF2-40B4-BE49-F238E27FC236}">
                    <a16:creationId xmlns:a16="http://schemas.microsoft.com/office/drawing/2014/main" id="{2D16009C-E543-2371-FAA9-CA468901482A}"/>
                  </a:ext>
                </a:extLst>
              </p:cNvPr>
              <p:cNvGraphicFramePr>
                <a:graphicFrameLocks noGrp="1"/>
              </p:cNvGraphicFramePr>
              <p:nvPr>
                <p:extLst>
                  <p:ext uri="{D42A27DB-BD31-4B8C-83A1-F6EECF244321}">
                    <p14:modId xmlns:p14="http://schemas.microsoft.com/office/powerpoint/2010/main" val="3614200586"/>
                  </p:ext>
                </p:extLst>
              </p:nvPr>
            </p:nvGraphicFramePr>
            <p:xfrm>
              <a:off x="7552217" y="4721024"/>
              <a:ext cx="4415601" cy="1548040"/>
            </p:xfrm>
            <a:graphic>
              <a:graphicData uri="http://schemas.openxmlformats.org/drawingml/2006/table">
                <a:tbl>
                  <a:tblPr firstRow="1" firstCol="1" bandRow="1" bandCol="1">
                    <a:tableStyleId>{5940675A-B579-460E-94D1-54222C63F5DA}</a:tableStyleId>
                  </a:tblPr>
                  <a:tblGrid>
                    <a:gridCol w="1051333">
                      <a:extLst>
                        <a:ext uri="{9D8B030D-6E8A-4147-A177-3AD203B41FA5}">
                          <a16:colId xmlns:a16="http://schemas.microsoft.com/office/drawing/2014/main" val="3643737672"/>
                        </a:ext>
                      </a:extLst>
                    </a:gridCol>
                    <a:gridCol w="646974">
                      <a:extLst>
                        <a:ext uri="{9D8B030D-6E8A-4147-A177-3AD203B41FA5}">
                          <a16:colId xmlns:a16="http://schemas.microsoft.com/office/drawing/2014/main" val="979276517"/>
                        </a:ext>
                      </a:extLst>
                    </a:gridCol>
                    <a:gridCol w="808719">
                      <a:extLst>
                        <a:ext uri="{9D8B030D-6E8A-4147-A177-3AD203B41FA5}">
                          <a16:colId xmlns:a16="http://schemas.microsoft.com/office/drawing/2014/main" val="2091278056"/>
                        </a:ext>
                      </a:extLst>
                    </a:gridCol>
                    <a:gridCol w="1051333">
                      <a:extLst>
                        <a:ext uri="{9D8B030D-6E8A-4147-A177-3AD203B41FA5}">
                          <a16:colId xmlns:a16="http://schemas.microsoft.com/office/drawing/2014/main" val="4081036148"/>
                        </a:ext>
                      </a:extLst>
                    </a:gridCol>
                    <a:gridCol w="857242">
                      <a:extLst>
                        <a:ext uri="{9D8B030D-6E8A-4147-A177-3AD203B41FA5}">
                          <a16:colId xmlns:a16="http://schemas.microsoft.com/office/drawing/2014/main" val="1489911256"/>
                        </a:ext>
                      </a:extLst>
                    </a:gridCol>
                  </a:tblGrid>
                  <a:tr h="648182">
                    <a:tc>
                      <a:txBody>
                        <a:bodyPr/>
                        <a:lstStyle/>
                        <a:p>
                          <a:pPr marL="0" marR="0" indent="0" algn="l">
                            <a:spcBef>
                              <a:spcPts val="0"/>
                            </a:spcBef>
                            <a:spcAft>
                              <a:spcPts val="0"/>
                            </a:spcAft>
                          </a:pPr>
                          <a:r>
                            <a:rPr lang="en-US" sz="1800" dirty="0">
                              <a:effectLst/>
                            </a:rPr>
                            <a:t> Airfoil</a:t>
                          </a:r>
                          <a:endParaRPr lang="en-US" sz="18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d </a:t>
                          </a:r>
                          <a:r>
                            <a:rPr lang="en-US" sz="1800" dirty="0">
                              <a:effectLst/>
                            </a:rPr>
                            <a:t>(peak)</a:t>
                          </a:r>
                          <a:endParaRPr lang="en-US" sz="18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indent="0" algn="ctr">
                            <a:spcBef>
                              <a:spcPts val="0"/>
                            </a:spcBef>
                            <a:spcAft>
                              <a:spcPts val="0"/>
                            </a:spcAft>
                          </a:pPr>
                          <a:r>
                            <a:rPr lang="en-US" sz="1800" dirty="0">
                              <a:effectLst/>
                            </a:rPr>
                            <a:t>% change</a:t>
                          </a:r>
                          <a:endParaRPr lang="en-US" sz="18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d  </a:t>
                          </a:r>
                        </a:p>
                        <a:p>
                          <a:pPr marL="0" marR="0" indent="0" algn="ctr">
                            <a:spcBef>
                              <a:spcPts val="0"/>
                            </a:spcBef>
                            <a:spcAft>
                              <a:spcPts val="0"/>
                            </a:spcAft>
                          </a:pPr>
                          <a:r>
                            <a:rPr lang="en-US" sz="1800" dirty="0">
                              <a:effectLst/>
                            </a:rPr>
                            <a:t>(</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 </a:t>
                          </a:r>
                          <a:r>
                            <a:rPr lang="en-US" sz="1800" dirty="0">
                              <a:effectLst/>
                            </a:rPr>
                            <a:t>= 0.91)</a:t>
                          </a:r>
                          <a:endParaRPr lang="en-US" sz="1800"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marL="0" marR="0" indent="0" algn="ctr">
                            <a:spcBef>
                              <a:spcPts val="0"/>
                            </a:spcBef>
                            <a:spcAft>
                              <a:spcPts val="0"/>
                            </a:spcAft>
                          </a:pPr>
                          <a:r>
                            <a:rPr lang="en-US" sz="1800" dirty="0">
                              <a:effectLst/>
                            </a:rPr>
                            <a:t>% change</a:t>
                          </a:r>
                          <a:endParaRPr lang="en-US" sz="1800" dirty="0">
                            <a:effectLst/>
                            <a:latin typeface="Times New Roman" panose="02020603050405020304" pitchFamily="18" charset="0"/>
                            <a:ea typeface="Times New Roman" panose="02020603050405020304" pitchFamily="18" charset="0"/>
                          </a:endParaRPr>
                        </a:p>
                      </a:txBody>
                      <a:tcPr marL="0" marR="0" marT="0" marB="0" anchor="b"/>
                    </a:tc>
                    <a:extLst>
                      <a:ext uri="{0D108BD9-81ED-4DB2-BD59-A6C34878D82A}">
                        <a16:rowId xmlns:a16="http://schemas.microsoft.com/office/drawing/2014/main" val="2154170439"/>
                      </a:ext>
                    </a:extLst>
                  </a:tr>
                  <a:tr h="351218">
                    <a:tc>
                      <a:txBody>
                        <a:bodyPr/>
                        <a:lstStyle/>
                        <a:p>
                          <a:pPr marL="0" marR="0" indent="0" algn="l">
                            <a:spcBef>
                              <a:spcPts val="0"/>
                            </a:spcBef>
                            <a:spcAft>
                              <a:spcPts val="0"/>
                            </a:spcAft>
                          </a:pPr>
                          <a:r>
                            <a:rPr lang="en-US" sz="1800" dirty="0">
                              <a:effectLst/>
                            </a:rPr>
                            <a:t> clf5605</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dirty="0">
                              <a:effectLst/>
                            </a:rPr>
                            <a:t>12.15</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endParaRPr lang="en-US"/>
                        </a:p>
                      </a:txBody>
                      <a:tcPr marL="0" marR="0" marT="0" marB="0">
                        <a:blipFill>
                          <a:blip r:embed="rId7"/>
                          <a:stretch>
                            <a:fillRect l="-210938" t="-192593" r="-237500" b="-207407"/>
                          </a:stretch>
                        </a:blipFill>
                      </a:tcPr>
                    </a:tc>
                    <a:tc>
                      <a:txBody>
                        <a:bodyPr/>
                        <a:lstStyle/>
                        <a:p>
                          <a:pPr marL="0" marR="0" indent="0" algn="ctr">
                            <a:spcBef>
                              <a:spcPts val="0"/>
                            </a:spcBef>
                            <a:spcAft>
                              <a:spcPts val="0"/>
                            </a:spcAft>
                          </a:pPr>
                          <a:r>
                            <a:rPr lang="en-US" sz="1800">
                              <a:effectLst/>
                            </a:rPr>
                            <a:t>12.15</a:t>
                          </a:r>
                          <a:endParaRPr lang="en-US" sz="1800">
                            <a:effectLst/>
                            <a:latin typeface="Times New Roman" panose="02020603050405020304" pitchFamily="18" charset="0"/>
                            <a:ea typeface="Times New Roman" panose="02020603050405020304" pitchFamily="18" charset="0"/>
                          </a:endParaRPr>
                        </a:p>
                      </a:txBody>
                      <a:tcPr marL="0" marR="0" marT="0" marB="0"/>
                    </a:tc>
                    <a:tc>
                      <a:txBody>
                        <a:bodyPr/>
                        <a:lstStyle/>
                        <a:p>
                          <a:endParaRPr lang="en-US"/>
                        </a:p>
                      </a:txBody>
                      <a:tcPr marL="0" marR="0" marT="0" marB="0">
                        <a:blipFill>
                          <a:blip r:embed="rId7"/>
                          <a:stretch>
                            <a:fillRect l="-414706" t="-192593" r="-1471" b="-207407"/>
                          </a:stretch>
                        </a:blipFill>
                      </a:tcPr>
                    </a:tc>
                    <a:extLst>
                      <a:ext uri="{0D108BD9-81ED-4DB2-BD59-A6C34878D82A}">
                        <a16:rowId xmlns:a16="http://schemas.microsoft.com/office/drawing/2014/main" val="1497707613"/>
                      </a:ext>
                    </a:extLst>
                  </a:tr>
                  <a:tr h="548640">
                    <a:tc>
                      <a:txBody>
                        <a:bodyPr/>
                        <a:lstStyle/>
                        <a:p>
                          <a:pPr marL="0" marR="0" indent="0" algn="l">
                            <a:spcBef>
                              <a:spcPts val="0"/>
                            </a:spcBef>
                            <a:spcAft>
                              <a:spcPts val="0"/>
                            </a:spcAft>
                          </a:pPr>
                          <a:r>
                            <a:rPr lang="en-US" sz="1800" dirty="0">
                              <a:effectLst/>
                            </a:rPr>
                            <a:t> </a:t>
                          </a:r>
                          <a:r>
                            <a:rPr lang="en-US" sz="1800" dirty="0" err="1">
                              <a:effectLst/>
                            </a:rPr>
                            <a:t>roamx</a:t>
                          </a:r>
                          <a:r>
                            <a:rPr lang="en-US" sz="1800" dirty="0">
                              <a:effectLst/>
                            </a:rPr>
                            <a:t>- </a:t>
                          </a:r>
                        </a:p>
                        <a:p>
                          <a:pPr marL="0" marR="0" indent="0" algn="l">
                            <a:spcBef>
                              <a:spcPts val="0"/>
                            </a:spcBef>
                            <a:spcAft>
                              <a:spcPts val="0"/>
                            </a:spcAft>
                          </a:pPr>
                          <a:r>
                            <a:rPr lang="en-US" sz="1800" dirty="0">
                              <a:effectLst/>
                            </a:rPr>
                            <a:t> 0201</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a:effectLst/>
                            </a:rPr>
                            <a:t>19.99</a:t>
                          </a:r>
                          <a:endParaRPr lang="en-US" sz="180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dirty="0">
                              <a:effectLst/>
                            </a:rPr>
                            <a:t>65%</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dirty="0">
                              <a:effectLst/>
                            </a:rPr>
                            <a:t>19.58</a:t>
                          </a:r>
                          <a:endParaRPr lang="en-US" sz="1800" dirty="0">
                            <a:effectLst/>
                            <a:latin typeface="Times New Roman" panose="02020603050405020304" pitchFamily="18" charset="0"/>
                            <a:ea typeface="Times New Roman" panose="02020603050405020304" pitchFamily="18" charset="0"/>
                          </a:endParaRPr>
                        </a:p>
                      </a:txBody>
                      <a:tcPr marL="0" marR="0" marT="0" marB="0"/>
                    </a:tc>
                    <a:tc>
                      <a:txBody>
                        <a:bodyPr/>
                        <a:lstStyle/>
                        <a:p>
                          <a:pPr marL="0" marR="0" indent="0" algn="ctr">
                            <a:spcBef>
                              <a:spcPts val="0"/>
                            </a:spcBef>
                            <a:spcAft>
                              <a:spcPts val="0"/>
                            </a:spcAft>
                          </a:pPr>
                          <a:r>
                            <a:rPr lang="en-US" sz="1800" dirty="0">
                              <a:effectLst/>
                            </a:rPr>
                            <a:t>61%</a:t>
                          </a:r>
                          <a:endParaRPr lang="en-US" sz="18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886619872"/>
                      </a:ext>
                    </a:extLst>
                  </a:tr>
                </a:tbl>
              </a:graphicData>
            </a:graphic>
          </p:graphicFrame>
        </mc:Fallback>
      </mc:AlternateContent>
      <p:sp>
        <p:nvSpPr>
          <p:cNvPr id="3" name="Snip Single Corner Rectangle 2">
            <a:extLst>
              <a:ext uri="{FF2B5EF4-FFF2-40B4-BE49-F238E27FC236}">
                <a16:creationId xmlns:a16="http://schemas.microsoft.com/office/drawing/2014/main" id="{E5BC1D97-F6D4-33AB-A2EB-FFE447272639}"/>
              </a:ext>
            </a:extLst>
          </p:cNvPr>
          <p:cNvSpPr/>
          <p:nvPr/>
        </p:nvSpPr>
        <p:spPr>
          <a:xfrm>
            <a:off x="7929632" y="1639342"/>
            <a:ext cx="3806247" cy="497634"/>
          </a:xfrm>
          <a:prstGeom prst="snip1Rect">
            <a:avLst/>
          </a:prstGeom>
          <a:gradFill flip="none" rotWithShape="1">
            <a:gsLst>
              <a:gs pos="0">
                <a:schemeClr val="tx1">
                  <a:lumMod val="85000"/>
                  <a:lumOff val="15000"/>
                </a:schemeClr>
              </a:gs>
              <a:gs pos="48000">
                <a:schemeClr val="tx1">
                  <a:lumMod val="75000"/>
                  <a:lumOff val="25000"/>
                </a:schemeClr>
              </a:gs>
              <a:gs pos="100000">
                <a:schemeClr val="tx1">
                  <a:lumMod val="65000"/>
                  <a:lumOff val="3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ACE52CA-7886-35D3-FC6B-2DAAE25BACD5}"/>
              </a:ext>
            </a:extLst>
          </p:cNvPr>
          <p:cNvSpPr/>
          <p:nvPr/>
        </p:nvSpPr>
        <p:spPr>
          <a:xfrm>
            <a:off x="7552217" y="1768351"/>
            <a:ext cx="377415" cy="5168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8726F21-0A60-4D60-220D-06E585344661}"/>
              </a:ext>
            </a:extLst>
          </p:cNvPr>
          <p:cNvCxnSpPr/>
          <p:nvPr/>
        </p:nvCxnSpPr>
        <p:spPr>
          <a:xfrm>
            <a:off x="9832436"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2373E4D-B2D6-D4A3-1373-012A6D9BA1C6}"/>
              </a:ext>
            </a:extLst>
          </p:cNvPr>
          <p:cNvCxnSpPr/>
          <p:nvPr/>
        </p:nvCxnSpPr>
        <p:spPr>
          <a:xfrm>
            <a:off x="10820197"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D905ED-0A49-5FF0-581E-98075982043D}"/>
              </a:ext>
            </a:extLst>
          </p:cNvPr>
          <p:cNvCxnSpPr>
            <a:cxnSpLocks/>
          </p:cNvCxnSpPr>
          <p:nvPr/>
        </p:nvCxnSpPr>
        <p:spPr>
          <a:xfrm flipH="1">
            <a:off x="11735240" y="1730468"/>
            <a:ext cx="319" cy="41427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See the source image">
            <a:extLst>
              <a:ext uri="{FF2B5EF4-FFF2-40B4-BE49-F238E27FC236}">
                <a16:creationId xmlns:a16="http://schemas.microsoft.com/office/drawing/2014/main" id="{11FE3B90-83B5-0220-3B3F-3A18DBEC1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127C69B-7CE4-112A-FD63-B398EE01CB87}"/>
              </a:ext>
            </a:extLst>
          </p:cNvPr>
          <p:cNvCxnSpPr>
            <a:cxnSpLocks/>
          </p:cNvCxnSpPr>
          <p:nvPr/>
        </p:nvCxnSpPr>
        <p:spPr>
          <a:xfrm flipH="1">
            <a:off x="11735240" y="1730468"/>
            <a:ext cx="9769" cy="414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ight Arrow 10">
            <a:extLst>
              <a:ext uri="{FF2B5EF4-FFF2-40B4-BE49-F238E27FC236}">
                <a16:creationId xmlns:a16="http://schemas.microsoft.com/office/drawing/2014/main" id="{1513716F-A1B8-B081-7F06-A1312E7A702E}"/>
              </a:ext>
            </a:extLst>
          </p:cNvPr>
          <p:cNvSpPr/>
          <p:nvPr/>
        </p:nvSpPr>
        <p:spPr>
          <a:xfrm rot="16200000">
            <a:off x="11410582" y="2440425"/>
            <a:ext cx="649316" cy="24306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3AD9A84-02DF-9C50-D220-D587B33C6280}"/>
              </a:ext>
            </a:extLst>
          </p:cNvPr>
          <p:cNvCxnSpPr/>
          <p:nvPr/>
        </p:nvCxnSpPr>
        <p:spPr>
          <a:xfrm>
            <a:off x="7941082"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D36EB6-CAA0-B061-C7BE-6CF0B7C2DB11}"/>
              </a:ext>
            </a:extLst>
          </p:cNvPr>
          <p:cNvCxnSpPr/>
          <p:nvPr/>
        </p:nvCxnSpPr>
        <p:spPr>
          <a:xfrm>
            <a:off x="8885241" y="1639342"/>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0F15D05B-3C53-A29B-E550-408CE8816FF7}"/>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Airfoil Optimization</a:t>
            </a:r>
          </a:p>
        </p:txBody>
      </p:sp>
      <p:pic>
        <p:nvPicPr>
          <p:cNvPr id="5" name="Picture 4">
            <a:extLst>
              <a:ext uri="{FF2B5EF4-FFF2-40B4-BE49-F238E27FC236}">
                <a16:creationId xmlns:a16="http://schemas.microsoft.com/office/drawing/2014/main" id="{ECD9755D-BCFF-CD2C-1567-2AA5C33069C7}"/>
              </a:ext>
            </a:extLst>
          </p:cNvPr>
          <p:cNvPicPr>
            <a:picLocks noChangeAspect="1"/>
          </p:cNvPicPr>
          <p:nvPr/>
        </p:nvPicPr>
        <p:blipFill>
          <a:blip r:embed="rId9">
            <a:extLst>
              <a:ext uri="{28A0092B-C50C-407E-A947-70E740481C1C}">
                <a14:useLocalDpi xmlns:a14="http://schemas.microsoft.com/office/drawing/2010/main" val="0"/>
              </a:ext>
            </a:extLst>
          </a:blip>
          <a:srcRect r="58151" b="-857"/>
          <a:stretch/>
        </p:blipFill>
        <p:spPr>
          <a:xfrm>
            <a:off x="753420" y="6341428"/>
            <a:ext cx="2566723" cy="213657"/>
          </a:xfrm>
          <a:prstGeom prst="rect">
            <a:avLst/>
          </a:prstGeom>
        </p:spPr>
      </p:pic>
      <p:pic>
        <p:nvPicPr>
          <p:cNvPr id="13" name="Picture 12">
            <a:extLst>
              <a:ext uri="{FF2B5EF4-FFF2-40B4-BE49-F238E27FC236}">
                <a16:creationId xmlns:a16="http://schemas.microsoft.com/office/drawing/2014/main" id="{0E895B91-7ADF-EA8A-5937-2B75C8C53D72}"/>
              </a:ext>
            </a:extLst>
          </p:cNvPr>
          <p:cNvPicPr>
            <a:picLocks noChangeAspect="1"/>
          </p:cNvPicPr>
          <p:nvPr/>
        </p:nvPicPr>
        <p:blipFill>
          <a:blip r:embed="rId9">
            <a:extLst>
              <a:ext uri="{28A0092B-C50C-407E-A947-70E740481C1C}">
                <a14:useLocalDpi xmlns:a14="http://schemas.microsoft.com/office/drawing/2010/main" val="0"/>
              </a:ext>
            </a:extLst>
          </a:blip>
          <a:srcRect l="67939" t="-856"/>
          <a:stretch/>
        </p:blipFill>
        <p:spPr>
          <a:xfrm>
            <a:off x="4920342" y="6341428"/>
            <a:ext cx="1966433" cy="213657"/>
          </a:xfrm>
          <a:prstGeom prst="rect">
            <a:avLst/>
          </a:prstGeom>
        </p:spPr>
      </p:pic>
      <p:sp>
        <p:nvSpPr>
          <p:cNvPr id="2" name="bgBar">
            <a:extLst>
              <a:ext uri="{FF2B5EF4-FFF2-40B4-BE49-F238E27FC236}">
                <a16:creationId xmlns:a16="http://schemas.microsoft.com/office/drawing/2014/main" id="{6A1C464F-60CA-02B6-9AF2-35A79759BE8E}"/>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rogressBar">
            <a:extLst>
              <a:ext uri="{FF2B5EF4-FFF2-40B4-BE49-F238E27FC236}">
                <a16:creationId xmlns:a16="http://schemas.microsoft.com/office/drawing/2014/main" id="{82033E5A-A743-3CC9-1B55-49FE8879D636}"/>
              </a:ext>
            </a:extLst>
          </p:cNvPr>
          <p:cNvSpPr/>
          <p:nvPr/>
        </p:nvSpPr>
        <p:spPr>
          <a:xfrm>
            <a:off x="0" y="6819900"/>
            <a:ext cx="60960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3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8119E83D-05FE-17A3-CA44-4DBFFF0BE490}"/>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11</a:t>
            </a:fld>
            <a:endParaRPr lang="en-US" dirty="0">
              <a:solidFill>
                <a:schemeClr val="tx1"/>
              </a:solidFill>
            </a:endParaRPr>
          </a:p>
        </p:txBody>
      </p:sp>
      <mc:AlternateContent xmlns:mc="http://schemas.openxmlformats.org/markup-compatibility/2006" xmlns:a14="http://schemas.microsoft.com/office/drawing/2010/main">
        <mc:Choice Requires="a14">
          <p:graphicFrame>
            <p:nvGraphicFramePr>
              <p:cNvPr id="64" name="Table 63">
                <a:extLst>
                  <a:ext uri="{FF2B5EF4-FFF2-40B4-BE49-F238E27FC236}">
                    <a16:creationId xmlns:a16="http://schemas.microsoft.com/office/drawing/2014/main" id="{5A36BED8-B98A-AFCE-5003-6D33FE9FD80E}"/>
                  </a:ext>
                </a:extLst>
              </p:cNvPr>
              <p:cNvGraphicFramePr>
                <a:graphicFrameLocks noGrp="1"/>
              </p:cNvGraphicFramePr>
              <p:nvPr/>
            </p:nvGraphicFramePr>
            <p:xfrm>
              <a:off x="7552217" y="4721024"/>
              <a:ext cx="4415601" cy="1548040"/>
            </p:xfrm>
            <a:graphic>
              <a:graphicData uri="http://schemas.openxmlformats.org/drawingml/2006/table">
                <a:tbl>
                  <a:tblPr firstRow="1" firstCol="1" bandRow="1" bandCol="1">
                    <a:tableStyleId>{5940675A-B579-460E-94D1-54222C63F5DA}</a:tableStyleId>
                  </a:tblPr>
                  <a:tblGrid>
                    <a:gridCol w="1051333">
                      <a:extLst>
                        <a:ext uri="{9D8B030D-6E8A-4147-A177-3AD203B41FA5}">
                          <a16:colId xmlns:a16="http://schemas.microsoft.com/office/drawing/2014/main" val="3643737672"/>
                        </a:ext>
                      </a:extLst>
                    </a:gridCol>
                    <a:gridCol w="646974">
                      <a:extLst>
                        <a:ext uri="{9D8B030D-6E8A-4147-A177-3AD203B41FA5}">
                          <a16:colId xmlns:a16="http://schemas.microsoft.com/office/drawing/2014/main" val="979276517"/>
                        </a:ext>
                      </a:extLst>
                    </a:gridCol>
                    <a:gridCol w="808719">
                      <a:extLst>
                        <a:ext uri="{9D8B030D-6E8A-4147-A177-3AD203B41FA5}">
                          <a16:colId xmlns:a16="http://schemas.microsoft.com/office/drawing/2014/main" val="2091278056"/>
                        </a:ext>
                      </a:extLst>
                    </a:gridCol>
                    <a:gridCol w="1051333">
                      <a:extLst>
                        <a:ext uri="{9D8B030D-6E8A-4147-A177-3AD203B41FA5}">
                          <a16:colId xmlns:a16="http://schemas.microsoft.com/office/drawing/2014/main" val="4081036148"/>
                        </a:ext>
                      </a:extLst>
                    </a:gridCol>
                    <a:gridCol w="857242">
                      <a:extLst>
                        <a:ext uri="{9D8B030D-6E8A-4147-A177-3AD203B41FA5}">
                          <a16:colId xmlns:a16="http://schemas.microsoft.com/office/drawing/2014/main" val="1489911256"/>
                        </a:ext>
                      </a:extLst>
                    </a:gridCol>
                  </a:tblGrid>
                  <a:tr h="648182">
                    <a:tc>
                      <a:txBody>
                        <a:bodyPr/>
                        <a:lstStyle/>
                        <a:p>
                          <a:pPr marL="0" marR="0" indent="0" algn="l">
                            <a:spcBef>
                              <a:spcPts val="0"/>
                            </a:spcBef>
                            <a:spcAft>
                              <a:spcPts val="0"/>
                            </a:spcAft>
                          </a:pPr>
                          <a:r>
                            <a:rPr lang="en-US" sz="1800">
                              <a:effectLst/>
                              <a:latin typeface="Calibri" panose="020F0502020204030204" pitchFamily="34" charset="0"/>
                              <a:cs typeface="Calibri" panose="020F0502020204030204" pitchFamily="34" charset="0"/>
                            </a:rPr>
                            <a:t> Airfoil</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d </a:t>
                          </a:r>
                          <a:r>
                            <a:rPr lang="en-US" sz="1800" dirty="0">
                              <a:effectLst/>
                              <a:latin typeface="Calibri" panose="020F0502020204030204" pitchFamily="34" charset="0"/>
                              <a:cs typeface="Calibri" panose="020F0502020204030204" pitchFamily="34" charset="0"/>
                            </a:rPr>
                            <a:t>(peak)</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 change</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d</a:t>
                          </a:r>
                          <a:r>
                            <a:rPr lang="en-US" sz="1800" dirty="0">
                              <a:effectLst/>
                              <a:latin typeface="Calibri" panose="020F0502020204030204" pitchFamily="34" charset="0"/>
                              <a:cs typeface="Calibri" panose="020F0502020204030204" pitchFamily="34" charset="0"/>
                            </a:rPr>
                            <a:t> </a:t>
                          </a:r>
                        </a:p>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 </a:t>
                          </a:r>
                          <a:r>
                            <a:rPr lang="en-US" sz="1800" dirty="0">
                              <a:effectLst/>
                              <a:latin typeface="Calibri" panose="020F0502020204030204" pitchFamily="34" charset="0"/>
                              <a:cs typeface="Calibri" panose="020F0502020204030204" pitchFamily="34" charset="0"/>
                            </a:rPr>
                            <a:t>= 0.91)</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 change</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extLst>
                      <a:ext uri="{0D108BD9-81ED-4DB2-BD59-A6C34878D82A}">
                        <a16:rowId xmlns:a16="http://schemas.microsoft.com/office/drawing/2014/main" val="2154170439"/>
                      </a:ext>
                    </a:extLst>
                  </a:tr>
                  <a:tr h="351218">
                    <a:tc>
                      <a:txBody>
                        <a:bodyPr/>
                        <a:lstStyle/>
                        <a:p>
                          <a:pPr marL="0" marR="0" indent="0" algn="l">
                            <a:spcBef>
                              <a:spcPts val="0"/>
                            </a:spcBef>
                            <a:spcAft>
                              <a:spcPts val="0"/>
                            </a:spcAft>
                          </a:pPr>
                          <a:r>
                            <a:rPr lang="en-US" sz="1800" dirty="0">
                              <a:effectLst/>
                              <a:latin typeface="Calibri" panose="020F0502020204030204" pitchFamily="34" charset="0"/>
                              <a:cs typeface="Calibri" panose="020F0502020204030204" pitchFamily="34" charset="0"/>
                            </a:rPr>
                            <a:t> clf5605</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a:effectLst/>
                              <a:latin typeface="Calibri" panose="020F0502020204030204" pitchFamily="34" charset="0"/>
                              <a:cs typeface="Calibri" panose="020F0502020204030204" pitchFamily="34" charset="0"/>
                            </a:rPr>
                            <a:t>20.06</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m:t>
                                </m:r>
                              </m:oMath>
                            </m:oMathPara>
                          </a14:m>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20.06</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m:t>
                                </m:r>
                              </m:oMath>
                            </m:oMathPara>
                          </a14:m>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497707613"/>
                      </a:ext>
                    </a:extLst>
                  </a:tr>
                  <a:tr h="351218">
                    <a:tc>
                      <a:txBody>
                        <a:bodyPr/>
                        <a:lstStyle/>
                        <a:p>
                          <a:pPr marL="0" marR="0" indent="0" algn="l">
                            <a:spcBef>
                              <a:spcPts val="0"/>
                            </a:spcBef>
                            <a:spcAft>
                              <a:spcPts val="0"/>
                            </a:spcAft>
                          </a:pP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roamx</a:t>
                          </a:r>
                          <a:r>
                            <a:rPr lang="en-US" sz="1800" dirty="0">
                              <a:effectLst/>
                              <a:latin typeface="Calibri" panose="020F0502020204030204" pitchFamily="34" charset="0"/>
                              <a:cs typeface="Calibri" panose="020F0502020204030204" pitchFamily="34" charset="0"/>
                            </a:rPr>
                            <a:t>-</a:t>
                          </a:r>
                        </a:p>
                        <a:p>
                          <a:pPr marL="0" marR="0" indent="0" algn="l">
                            <a:spcBef>
                              <a:spcPts val="0"/>
                            </a:spcBef>
                            <a:spcAft>
                              <a:spcPts val="0"/>
                            </a:spcAft>
                          </a:pPr>
                          <a:r>
                            <a:rPr lang="en-US" sz="1800" dirty="0">
                              <a:effectLst/>
                              <a:latin typeface="Calibri" panose="020F0502020204030204" pitchFamily="34" charset="0"/>
                              <a:cs typeface="Calibri" panose="020F0502020204030204" pitchFamily="34" charset="0"/>
                            </a:rPr>
                            <a:t> 0201</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a:effectLst/>
                              <a:latin typeface="Calibri" panose="020F0502020204030204" pitchFamily="34" charset="0"/>
                              <a:cs typeface="Calibri" panose="020F0502020204030204" pitchFamily="34" charset="0"/>
                            </a:rPr>
                            <a:t>24.70</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23%</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23.82</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19%</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886619872"/>
                      </a:ext>
                    </a:extLst>
                  </a:tr>
                </a:tbl>
              </a:graphicData>
            </a:graphic>
          </p:graphicFrame>
        </mc:Choice>
        <mc:Fallback xmlns="">
          <p:graphicFrame>
            <p:nvGraphicFramePr>
              <p:cNvPr id="64" name="Table 63">
                <a:extLst>
                  <a:ext uri="{FF2B5EF4-FFF2-40B4-BE49-F238E27FC236}">
                    <a16:creationId xmlns:a16="http://schemas.microsoft.com/office/drawing/2014/main" id="{5A36BED8-B98A-AFCE-5003-6D33FE9FD80E}"/>
                  </a:ext>
                </a:extLst>
              </p:cNvPr>
              <p:cNvGraphicFramePr>
                <a:graphicFrameLocks noGrp="1"/>
              </p:cNvGraphicFramePr>
              <p:nvPr>
                <p:extLst>
                  <p:ext uri="{D42A27DB-BD31-4B8C-83A1-F6EECF244321}">
                    <p14:modId xmlns:p14="http://schemas.microsoft.com/office/powerpoint/2010/main" val="349492614"/>
                  </p:ext>
                </p:extLst>
              </p:nvPr>
            </p:nvGraphicFramePr>
            <p:xfrm>
              <a:off x="7552217" y="4721024"/>
              <a:ext cx="4415601" cy="1548040"/>
            </p:xfrm>
            <a:graphic>
              <a:graphicData uri="http://schemas.openxmlformats.org/drawingml/2006/table">
                <a:tbl>
                  <a:tblPr firstRow="1" firstCol="1" bandRow="1" bandCol="1">
                    <a:tableStyleId>{5940675A-B579-460E-94D1-54222C63F5DA}</a:tableStyleId>
                  </a:tblPr>
                  <a:tblGrid>
                    <a:gridCol w="1051333">
                      <a:extLst>
                        <a:ext uri="{9D8B030D-6E8A-4147-A177-3AD203B41FA5}">
                          <a16:colId xmlns:a16="http://schemas.microsoft.com/office/drawing/2014/main" val="3643737672"/>
                        </a:ext>
                      </a:extLst>
                    </a:gridCol>
                    <a:gridCol w="646974">
                      <a:extLst>
                        <a:ext uri="{9D8B030D-6E8A-4147-A177-3AD203B41FA5}">
                          <a16:colId xmlns:a16="http://schemas.microsoft.com/office/drawing/2014/main" val="979276517"/>
                        </a:ext>
                      </a:extLst>
                    </a:gridCol>
                    <a:gridCol w="808719">
                      <a:extLst>
                        <a:ext uri="{9D8B030D-6E8A-4147-A177-3AD203B41FA5}">
                          <a16:colId xmlns:a16="http://schemas.microsoft.com/office/drawing/2014/main" val="2091278056"/>
                        </a:ext>
                      </a:extLst>
                    </a:gridCol>
                    <a:gridCol w="1051333">
                      <a:extLst>
                        <a:ext uri="{9D8B030D-6E8A-4147-A177-3AD203B41FA5}">
                          <a16:colId xmlns:a16="http://schemas.microsoft.com/office/drawing/2014/main" val="4081036148"/>
                        </a:ext>
                      </a:extLst>
                    </a:gridCol>
                    <a:gridCol w="857242">
                      <a:extLst>
                        <a:ext uri="{9D8B030D-6E8A-4147-A177-3AD203B41FA5}">
                          <a16:colId xmlns:a16="http://schemas.microsoft.com/office/drawing/2014/main" val="1489911256"/>
                        </a:ext>
                      </a:extLst>
                    </a:gridCol>
                  </a:tblGrid>
                  <a:tr h="648182">
                    <a:tc>
                      <a:txBody>
                        <a:bodyPr/>
                        <a:lstStyle/>
                        <a:p>
                          <a:pPr marL="0" marR="0" indent="0" algn="l">
                            <a:spcBef>
                              <a:spcPts val="0"/>
                            </a:spcBef>
                            <a:spcAft>
                              <a:spcPts val="0"/>
                            </a:spcAft>
                          </a:pPr>
                          <a:r>
                            <a:rPr lang="en-US" sz="1800">
                              <a:effectLst/>
                              <a:latin typeface="Calibri" panose="020F0502020204030204" pitchFamily="34" charset="0"/>
                              <a:cs typeface="Calibri" panose="020F0502020204030204" pitchFamily="34" charset="0"/>
                            </a:rPr>
                            <a:t> Airfoil</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d </a:t>
                          </a:r>
                          <a:r>
                            <a:rPr lang="en-US" sz="1800" dirty="0">
                              <a:effectLst/>
                              <a:latin typeface="Calibri" panose="020F0502020204030204" pitchFamily="34" charset="0"/>
                              <a:cs typeface="Calibri" panose="020F0502020204030204" pitchFamily="34" charset="0"/>
                            </a:rPr>
                            <a:t>(peak)</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 change</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a:t>
                          </a: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d</a:t>
                          </a:r>
                          <a:r>
                            <a:rPr lang="en-US" sz="1800" dirty="0">
                              <a:effectLst/>
                              <a:latin typeface="Calibri" panose="020F0502020204030204" pitchFamily="34" charset="0"/>
                              <a:cs typeface="Calibri" panose="020F0502020204030204" pitchFamily="34" charset="0"/>
                            </a:rPr>
                            <a:t> </a:t>
                          </a:r>
                        </a:p>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(c</a:t>
                          </a:r>
                          <a:r>
                            <a:rPr lang="en-US" sz="1800" baseline="-25000" dirty="0">
                              <a:effectLst/>
                              <a:latin typeface="Calibri" panose="020F0502020204030204" pitchFamily="34" charset="0"/>
                              <a:cs typeface="Calibri" panose="020F0502020204030204" pitchFamily="34" charset="0"/>
                            </a:rPr>
                            <a:t>l </a:t>
                          </a:r>
                          <a:r>
                            <a:rPr lang="en-US" sz="1800" dirty="0">
                              <a:effectLst/>
                              <a:latin typeface="Calibri" panose="020F0502020204030204" pitchFamily="34" charset="0"/>
                              <a:cs typeface="Calibri" panose="020F0502020204030204" pitchFamily="34" charset="0"/>
                            </a:rPr>
                            <a:t>= 0.91)</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 change</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tc>
                    <a:extLst>
                      <a:ext uri="{0D108BD9-81ED-4DB2-BD59-A6C34878D82A}">
                        <a16:rowId xmlns:a16="http://schemas.microsoft.com/office/drawing/2014/main" val="2154170439"/>
                      </a:ext>
                    </a:extLst>
                  </a:tr>
                  <a:tr h="351218">
                    <a:tc>
                      <a:txBody>
                        <a:bodyPr/>
                        <a:lstStyle/>
                        <a:p>
                          <a:pPr marL="0" marR="0" indent="0" algn="l">
                            <a:spcBef>
                              <a:spcPts val="0"/>
                            </a:spcBef>
                            <a:spcAft>
                              <a:spcPts val="0"/>
                            </a:spcAft>
                          </a:pPr>
                          <a:r>
                            <a:rPr lang="en-US" sz="1800" dirty="0">
                              <a:effectLst/>
                              <a:latin typeface="Calibri" panose="020F0502020204030204" pitchFamily="34" charset="0"/>
                              <a:cs typeface="Calibri" panose="020F0502020204030204" pitchFamily="34" charset="0"/>
                            </a:rPr>
                            <a:t> clf5605</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a:effectLst/>
                              <a:latin typeface="Calibri" panose="020F0502020204030204" pitchFamily="34" charset="0"/>
                              <a:cs typeface="Calibri" panose="020F0502020204030204" pitchFamily="34" charset="0"/>
                            </a:rPr>
                            <a:t>20.06</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endParaRPr lang="en-US"/>
                        </a:p>
                      </a:txBody>
                      <a:tcPr marL="0" marR="0" marT="0" marB="0">
                        <a:blipFill>
                          <a:blip r:embed="rId5"/>
                          <a:stretch>
                            <a:fillRect l="-210938" t="-192593" r="-237500" b="-203704"/>
                          </a:stretch>
                        </a:blipFill>
                      </a:tcPr>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20.06</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endParaRPr lang="en-US"/>
                        </a:p>
                      </a:txBody>
                      <a:tcPr marL="0" marR="0" marT="0" marB="0">
                        <a:blipFill>
                          <a:blip r:embed="rId5"/>
                          <a:stretch>
                            <a:fillRect l="-414706" t="-192593" r="-1471" b="-203704"/>
                          </a:stretch>
                        </a:blipFill>
                      </a:tcPr>
                    </a:tc>
                    <a:extLst>
                      <a:ext uri="{0D108BD9-81ED-4DB2-BD59-A6C34878D82A}">
                        <a16:rowId xmlns:a16="http://schemas.microsoft.com/office/drawing/2014/main" val="1497707613"/>
                      </a:ext>
                    </a:extLst>
                  </a:tr>
                  <a:tr h="548640">
                    <a:tc>
                      <a:txBody>
                        <a:bodyPr/>
                        <a:lstStyle/>
                        <a:p>
                          <a:pPr marL="0" marR="0" indent="0" algn="l">
                            <a:spcBef>
                              <a:spcPts val="0"/>
                            </a:spcBef>
                            <a:spcAft>
                              <a:spcPts val="0"/>
                            </a:spcAft>
                          </a:pP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roamx</a:t>
                          </a:r>
                          <a:r>
                            <a:rPr lang="en-US" sz="1800" dirty="0">
                              <a:effectLst/>
                              <a:latin typeface="Calibri" panose="020F0502020204030204" pitchFamily="34" charset="0"/>
                              <a:cs typeface="Calibri" panose="020F0502020204030204" pitchFamily="34" charset="0"/>
                            </a:rPr>
                            <a:t>-</a:t>
                          </a:r>
                        </a:p>
                        <a:p>
                          <a:pPr marL="0" marR="0" indent="0" algn="l">
                            <a:spcBef>
                              <a:spcPts val="0"/>
                            </a:spcBef>
                            <a:spcAft>
                              <a:spcPts val="0"/>
                            </a:spcAft>
                          </a:pPr>
                          <a:r>
                            <a:rPr lang="en-US" sz="1800" dirty="0">
                              <a:effectLst/>
                              <a:latin typeface="Calibri" panose="020F0502020204030204" pitchFamily="34" charset="0"/>
                              <a:cs typeface="Calibri" panose="020F0502020204030204" pitchFamily="34" charset="0"/>
                            </a:rPr>
                            <a:t> 0201</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a:effectLst/>
                              <a:latin typeface="Calibri" panose="020F0502020204030204" pitchFamily="34" charset="0"/>
                              <a:cs typeface="Calibri" panose="020F0502020204030204" pitchFamily="34" charset="0"/>
                            </a:rPr>
                            <a:t>24.70</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23%</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23.82</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marL="0" marR="0" indent="0" algn="ctr">
                            <a:spcBef>
                              <a:spcPts val="0"/>
                            </a:spcBef>
                            <a:spcAft>
                              <a:spcPts val="0"/>
                            </a:spcAft>
                          </a:pPr>
                          <a:r>
                            <a:rPr lang="en-US" sz="1800" dirty="0">
                              <a:effectLst/>
                              <a:latin typeface="Calibri" panose="020F0502020204030204" pitchFamily="34" charset="0"/>
                              <a:cs typeface="Calibri" panose="020F0502020204030204" pitchFamily="34" charset="0"/>
                            </a:rPr>
                            <a:t>19%</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886619872"/>
                      </a:ext>
                    </a:extLst>
                  </a:tr>
                </a:tbl>
              </a:graphicData>
            </a:graphic>
          </p:graphicFrame>
        </mc:Fallback>
      </mc:AlternateContent>
      <p:pic>
        <p:nvPicPr>
          <p:cNvPr id="15" name="roamx-PO-0201-r75">
            <a:hlinkClick r:id="" action="ppaction://media"/>
            <a:extLst>
              <a:ext uri="{FF2B5EF4-FFF2-40B4-BE49-F238E27FC236}">
                <a16:creationId xmlns:a16="http://schemas.microsoft.com/office/drawing/2014/main" id="{45CB2CDE-17F7-7316-F850-C46D330C25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182" y="1320799"/>
            <a:ext cx="7315201" cy="5486401"/>
          </a:xfrm>
          <a:prstGeom prst="rect">
            <a:avLst/>
          </a:prstGeom>
        </p:spPr>
      </p:pic>
      <p:sp>
        <p:nvSpPr>
          <p:cNvPr id="3" name="Snip Single Corner Rectangle 2">
            <a:extLst>
              <a:ext uri="{FF2B5EF4-FFF2-40B4-BE49-F238E27FC236}">
                <a16:creationId xmlns:a16="http://schemas.microsoft.com/office/drawing/2014/main" id="{EBFD82B4-0947-D7C9-4ADA-21DAEE032CEF}"/>
              </a:ext>
            </a:extLst>
          </p:cNvPr>
          <p:cNvSpPr/>
          <p:nvPr/>
        </p:nvSpPr>
        <p:spPr>
          <a:xfrm>
            <a:off x="7929632" y="1639342"/>
            <a:ext cx="3806247" cy="497634"/>
          </a:xfrm>
          <a:prstGeom prst="snip1Rect">
            <a:avLst/>
          </a:prstGeom>
          <a:gradFill flip="none" rotWithShape="1">
            <a:gsLst>
              <a:gs pos="0">
                <a:schemeClr val="tx1">
                  <a:lumMod val="85000"/>
                  <a:lumOff val="15000"/>
                </a:schemeClr>
              </a:gs>
              <a:gs pos="48000">
                <a:schemeClr val="tx1">
                  <a:lumMod val="75000"/>
                  <a:lumOff val="25000"/>
                </a:schemeClr>
              </a:gs>
              <a:gs pos="100000">
                <a:schemeClr val="tx1">
                  <a:lumMod val="65000"/>
                  <a:lumOff val="3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94DDA2-42F9-1506-53B4-0A5B851733C9}"/>
              </a:ext>
            </a:extLst>
          </p:cNvPr>
          <p:cNvSpPr/>
          <p:nvPr/>
        </p:nvSpPr>
        <p:spPr>
          <a:xfrm>
            <a:off x="7552217" y="1768351"/>
            <a:ext cx="377415" cy="5168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88C359-81FB-BE3C-3576-B626B3EDC811}"/>
              </a:ext>
            </a:extLst>
          </p:cNvPr>
          <p:cNvCxnSpPr/>
          <p:nvPr/>
        </p:nvCxnSpPr>
        <p:spPr>
          <a:xfrm>
            <a:off x="9832436"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0FBDB3-6208-E387-40B0-D2DA1769F277}"/>
              </a:ext>
            </a:extLst>
          </p:cNvPr>
          <p:cNvCxnSpPr/>
          <p:nvPr/>
        </p:nvCxnSpPr>
        <p:spPr>
          <a:xfrm>
            <a:off x="10820197"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54AA5C-3F13-2269-E380-C312C331D238}"/>
              </a:ext>
            </a:extLst>
          </p:cNvPr>
          <p:cNvCxnSpPr>
            <a:cxnSpLocks/>
          </p:cNvCxnSpPr>
          <p:nvPr/>
        </p:nvCxnSpPr>
        <p:spPr>
          <a:xfrm flipH="1">
            <a:off x="11735240" y="1730468"/>
            <a:ext cx="319" cy="41427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48E96F-EE37-9A0D-BBEC-7CE494CBDC2A}"/>
              </a:ext>
            </a:extLst>
          </p:cNvPr>
          <p:cNvCxnSpPr>
            <a:cxnSpLocks/>
          </p:cNvCxnSpPr>
          <p:nvPr/>
        </p:nvCxnSpPr>
        <p:spPr>
          <a:xfrm>
            <a:off x="10820197" y="1648578"/>
            <a:ext cx="0" cy="4748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ight Arrow 8">
            <a:extLst>
              <a:ext uri="{FF2B5EF4-FFF2-40B4-BE49-F238E27FC236}">
                <a16:creationId xmlns:a16="http://schemas.microsoft.com/office/drawing/2014/main" id="{1B8CD24A-6217-668C-A1AB-0C55518E7D2B}"/>
              </a:ext>
            </a:extLst>
          </p:cNvPr>
          <p:cNvSpPr/>
          <p:nvPr/>
        </p:nvSpPr>
        <p:spPr>
          <a:xfrm rot="16200000">
            <a:off x="10495539" y="2419138"/>
            <a:ext cx="649316" cy="24306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845FF3E-CE6C-C5DE-FD1D-9F4A55A55F05}"/>
              </a:ext>
            </a:extLst>
          </p:cNvPr>
          <p:cNvCxnSpPr/>
          <p:nvPr/>
        </p:nvCxnSpPr>
        <p:spPr>
          <a:xfrm>
            <a:off x="7941082"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062E28-65CC-FFBC-A415-FDEE8EF4168D}"/>
              </a:ext>
            </a:extLst>
          </p:cNvPr>
          <p:cNvCxnSpPr/>
          <p:nvPr/>
        </p:nvCxnSpPr>
        <p:spPr>
          <a:xfrm>
            <a:off x="8885241" y="1639342"/>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2" descr="See the source image">
            <a:extLst>
              <a:ext uri="{FF2B5EF4-FFF2-40B4-BE49-F238E27FC236}">
                <a16:creationId xmlns:a16="http://schemas.microsoft.com/office/drawing/2014/main" id="{1634F81F-760B-501E-FAA7-2E26D5529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8BC9C3B8-1764-5C14-13D1-DA7E42E82C92}"/>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Airfoil Optimization</a:t>
            </a:r>
          </a:p>
        </p:txBody>
      </p:sp>
      <p:pic>
        <p:nvPicPr>
          <p:cNvPr id="22" name="Picture 21">
            <a:extLst>
              <a:ext uri="{FF2B5EF4-FFF2-40B4-BE49-F238E27FC236}">
                <a16:creationId xmlns:a16="http://schemas.microsoft.com/office/drawing/2014/main" id="{9D5A28B8-7E7D-E831-80E9-5F0CC412F567}"/>
              </a:ext>
            </a:extLst>
          </p:cNvPr>
          <p:cNvPicPr>
            <a:picLocks noChangeAspect="1"/>
          </p:cNvPicPr>
          <p:nvPr/>
        </p:nvPicPr>
        <p:blipFill>
          <a:blip r:embed="rId8">
            <a:extLst>
              <a:ext uri="{28A0092B-C50C-407E-A947-70E740481C1C}">
                <a14:useLocalDpi xmlns:a14="http://schemas.microsoft.com/office/drawing/2010/main" val="0"/>
              </a:ext>
            </a:extLst>
          </a:blip>
          <a:srcRect l="1379" t="12098"/>
          <a:stretch/>
        </p:blipFill>
        <p:spPr>
          <a:xfrm>
            <a:off x="783050" y="6384972"/>
            <a:ext cx="6699250" cy="400026"/>
          </a:xfrm>
          <a:prstGeom prst="rect">
            <a:avLst/>
          </a:prstGeom>
        </p:spPr>
      </p:pic>
      <p:sp>
        <p:nvSpPr>
          <p:cNvPr id="2" name="bgBar">
            <a:extLst>
              <a:ext uri="{FF2B5EF4-FFF2-40B4-BE49-F238E27FC236}">
                <a16:creationId xmlns:a16="http://schemas.microsoft.com/office/drawing/2014/main" id="{22923861-A1CE-FC4A-791F-8E9DC56620A9}"/>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gressBar">
            <a:extLst>
              <a:ext uri="{FF2B5EF4-FFF2-40B4-BE49-F238E27FC236}">
                <a16:creationId xmlns:a16="http://schemas.microsoft.com/office/drawing/2014/main" id="{EAD8B7CF-636A-F7C2-D0B6-F524A3A792A1}"/>
              </a:ext>
            </a:extLst>
          </p:cNvPr>
          <p:cNvSpPr/>
          <p:nvPr/>
        </p:nvSpPr>
        <p:spPr>
          <a:xfrm>
            <a:off x="0" y="6819900"/>
            <a:ext cx="67056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12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oamx3-PO-0202-r009">
            <a:hlinkClick r:id="" action="ppaction://media"/>
            <a:extLst>
              <a:ext uri="{FF2B5EF4-FFF2-40B4-BE49-F238E27FC236}">
                <a16:creationId xmlns:a16="http://schemas.microsoft.com/office/drawing/2014/main" id="{35C41BDB-90C6-B078-D510-F6DA209C97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82" y="1320799"/>
            <a:ext cx="7315201" cy="5486401"/>
          </a:xfrm>
          <a:prstGeom prst="rect">
            <a:avLst/>
          </a:prstGeom>
        </p:spPr>
      </p:pic>
      <p:sp>
        <p:nvSpPr>
          <p:cNvPr id="12" name="Slide Number Placeholder 1">
            <a:extLst>
              <a:ext uri="{FF2B5EF4-FFF2-40B4-BE49-F238E27FC236}">
                <a16:creationId xmlns:a16="http://schemas.microsoft.com/office/drawing/2014/main" id="{8119E83D-05FE-17A3-CA44-4DBFFF0BE490}"/>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12</a:t>
            </a:fld>
            <a:endParaRPr lang="en-US" dirty="0">
              <a:solidFill>
                <a:schemeClr val="tx1"/>
              </a:solidFill>
            </a:endParaRPr>
          </a:p>
        </p:txBody>
      </p:sp>
      <p:sp>
        <p:nvSpPr>
          <p:cNvPr id="3" name="Snip Single Corner Rectangle 2">
            <a:extLst>
              <a:ext uri="{FF2B5EF4-FFF2-40B4-BE49-F238E27FC236}">
                <a16:creationId xmlns:a16="http://schemas.microsoft.com/office/drawing/2014/main" id="{B7504E2E-1C4E-9D73-5B77-FBB40C02F23F}"/>
              </a:ext>
            </a:extLst>
          </p:cNvPr>
          <p:cNvSpPr/>
          <p:nvPr/>
        </p:nvSpPr>
        <p:spPr>
          <a:xfrm>
            <a:off x="7929632" y="1639342"/>
            <a:ext cx="3806247" cy="497634"/>
          </a:xfrm>
          <a:prstGeom prst="snip1Rect">
            <a:avLst/>
          </a:prstGeom>
          <a:gradFill flip="none" rotWithShape="1">
            <a:gsLst>
              <a:gs pos="0">
                <a:schemeClr val="tx1">
                  <a:lumMod val="85000"/>
                  <a:lumOff val="15000"/>
                </a:schemeClr>
              </a:gs>
              <a:gs pos="48000">
                <a:schemeClr val="tx1">
                  <a:lumMod val="75000"/>
                  <a:lumOff val="25000"/>
                </a:schemeClr>
              </a:gs>
              <a:gs pos="100000">
                <a:schemeClr val="tx1">
                  <a:lumMod val="65000"/>
                  <a:lumOff val="3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5504A5E-E321-D154-077C-9378609DC787}"/>
              </a:ext>
            </a:extLst>
          </p:cNvPr>
          <p:cNvSpPr/>
          <p:nvPr/>
        </p:nvSpPr>
        <p:spPr>
          <a:xfrm>
            <a:off x="7552217" y="1768351"/>
            <a:ext cx="377415" cy="5168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51C43D5-D957-5D89-C080-4089AE03AD7E}"/>
              </a:ext>
            </a:extLst>
          </p:cNvPr>
          <p:cNvCxnSpPr/>
          <p:nvPr/>
        </p:nvCxnSpPr>
        <p:spPr>
          <a:xfrm>
            <a:off x="9832436"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8084421-1415-368E-4C21-9F0CC0F25E00}"/>
              </a:ext>
            </a:extLst>
          </p:cNvPr>
          <p:cNvCxnSpPr/>
          <p:nvPr/>
        </p:nvCxnSpPr>
        <p:spPr>
          <a:xfrm>
            <a:off x="10820197"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85E8721-4F56-A52B-D931-9D5C93C3F9CB}"/>
              </a:ext>
            </a:extLst>
          </p:cNvPr>
          <p:cNvCxnSpPr>
            <a:cxnSpLocks/>
          </p:cNvCxnSpPr>
          <p:nvPr/>
        </p:nvCxnSpPr>
        <p:spPr>
          <a:xfrm flipH="1">
            <a:off x="11735240" y="1730468"/>
            <a:ext cx="319" cy="41427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Right Arrow 8">
            <a:extLst>
              <a:ext uri="{FF2B5EF4-FFF2-40B4-BE49-F238E27FC236}">
                <a16:creationId xmlns:a16="http://schemas.microsoft.com/office/drawing/2014/main" id="{B812374D-77C3-DB40-F18F-AD6BC4AED883}"/>
              </a:ext>
            </a:extLst>
          </p:cNvPr>
          <p:cNvSpPr/>
          <p:nvPr/>
        </p:nvSpPr>
        <p:spPr>
          <a:xfrm rot="16200000">
            <a:off x="7616423" y="2417762"/>
            <a:ext cx="649316" cy="24306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43BF0C7-E919-9150-7428-122EBE0A6AAA}"/>
              </a:ext>
            </a:extLst>
          </p:cNvPr>
          <p:cNvCxnSpPr/>
          <p:nvPr/>
        </p:nvCxnSpPr>
        <p:spPr>
          <a:xfrm>
            <a:off x="7941082" y="1648578"/>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195771-4143-56D1-F14D-0574976D0EF5}"/>
              </a:ext>
            </a:extLst>
          </p:cNvPr>
          <p:cNvCxnSpPr/>
          <p:nvPr/>
        </p:nvCxnSpPr>
        <p:spPr>
          <a:xfrm>
            <a:off x="8885241" y="1639342"/>
            <a:ext cx="0" cy="49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1BF123-E209-3466-D9D7-E43D34838F98}"/>
              </a:ext>
            </a:extLst>
          </p:cNvPr>
          <p:cNvCxnSpPr>
            <a:cxnSpLocks/>
          </p:cNvCxnSpPr>
          <p:nvPr/>
        </p:nvCxnSpPr>
        <p:spPr>
          <a:xfrm>
            <a:off x="7941082" y="1648578"/>
            <a:ext cx="0" cy="4883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360F38BF-6C58-F0C5-3C69-01130B2B3F14}"/>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Airfoil Optimization</a:t>
            </a:r>
          </a:p>
        </p:txBody>
      </p:sp>
      <p:pic>
        <p:nvPicPr>
          <p:cNvPr id="24" name="Picture 2" descr="See the source image">
            <a:extLst>
              <a:ext uri="{FF2B5EF4-FFF2-40B4-BE49-F238E27FC236}">
                <a16:creationId xmlns:a16="http://schemas.microsoft.com/office/drawing/2014/main" id="{0F0F1D4B-17D1-4F2C-5822-8491AFFE6E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AF131C4-C9C2-6B56-67F9-24A1A40AA823}"/>
              </a:ext>
            </a:extLst>
          </p:cNvPr>
          <p:cNvPicPr>
            <a:picLocks noChangeAspect="1"/>
          </p:cNvPicPr>
          <p:nvPr/>
        </p:nvPicPr>
        <p:blipFill>
          <a:blip r:embed="rId7">
            <a:extLst>
              <a:ext uri="{28A0092B-C50C-407E-A947-70E740481C1C}">
                <a14:useLocalDpi xmlns:a14="http://schemas.microsoft.com/office/drawing/2010/main" val="0"/>
              </a:ext>
            </a:extLst>
          </a:blip>
          <a:srcRect l="67939" t="-856"/>
          <a:stretch/>
        </p:blipFill>
        <p:spPr>
          <a:xfrm>
            <a:off x="5026777" y="6332052"/>
            <a:ext cx="2320289" cy="252104"/>
          </a:xfrm>
          <a:prstGeom prst="rect">
            <a:avLst/>
          </a:prstGeom>
        </p:spPr>
      </p:pic>
      <p:pic>
        <p:nvPicPr>
          <p:cNvPr id="14" name="Picture 13">
            <a:extLst>
              <a:ext uri="{FF2B5EF4-FFF2-40B4-BE49-F238E27FC236}">
                <a16:creationId xmlns:a16="http://schemas.microsoft.com/office/drawing/2014/main" id="{9148C212-1D5B-4A88-57CF-D24660C52918}"/>
              </a:ext>
            </a:extLst>
          </p:cNvPr>
          <p:cNvPicPr>
            <a:picLocks noChangeAspect="1"/>
          </p:cNvPicPr>
          <p:nvPr/>
        </p:nvPicPr>
        <p:blipFill>
          <a:blip r:embed="rId7">
            <a:extLst>
              <a:ext uri="{28A0092B-C50C-407E-A947-70E740481C1C}">
                <a14:useLocalDpi xmlns:a14="http://schemas.microsoft.com/office/drawing/2010/main" val="0"/>
              </a:ext>
            </a:extLst>
          </a:blip>
          <a:srcRect l="787" t="16226" r="67213" b="6978"/>
          <a:stretch/>
        </p:blipFill>
        <p:spPr>
          <a:xfrm>
            <a:off x="794824" y="6370903"/>
            <a:ext cx="2403064" cy="199185"/>
          </a:xfrm>
          <a:prstGeom prst="rect">
            <a:avLst/>
          </a:prstGeom>
        </p:spPr>
      </p:pic>
      <p:sp>
        <p:nvSpPr>
          <p:cNvPr id="2" name="bgBar">
            <a:extLst>
              <a:ext uri="{FF2B5EF4-FFF2-40B4-BE49-F238E27FC236}">
                <a16:creationId xmlns:a16="http://schemas.microsoft.com/office/drawing/2014/main" id="{2FC31137-0EE3-CED6-9B2D-782A04F34FFE}"/>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rogressBar">
            <a:extLst>
              <a:ext uri="{FF2B5EF4-FFF2-40B4-BE49-F238E27FC236}">
                <a16:creationId xmlns:a16="http://schemas.microsoft.com/office/drawing/2014/main" id="{12C96C61-3B59-1622-A584-742852794CC6}"/>
              </a:ext>
            </a:extLst>
          </p:cNvPr>
          <p:cNvSpPr/>
          <p:nvPr/>
        </p:nvSpPr>
        <p:spPr>
          <a:xfrm>
            <a:off x="0" y="6819900"/>
            <a:ext cx="73152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82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rf24-po-af-PO-set_BACKUP">
            <a:hlinkClick r:id="" action="ppaction://media"/>
            <a:extLst>
              <a:ext uri="{FF2B5EF4-FFF2-40B4-BE49-F238E27FC236}">
                <a16:creationId xmlns:a16="http://schemas.microsoft.com/office/drawing/2014/main" id="{C37FB710-1DFA-5855-BE1D-66761D0CF2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27754" y="887506"/>
            <a:ext cx="7960659" cy="5970494"/>
          </a:xfrm>
          <a:prstGeom prst="rect">
            <a:avLst/>
          </a:prstGeom>
        </p:spPr>
      </p:pic>
      <p:sp>
        <p:nvSpPr>
          <p:cNvPr id="8" name="Slide Number Placeholder 1">
            <a:extLst>
              <a:ext uri="{FF2B5EF4-FFF2-40B4-BE49-F238E27FC236}">
                <a16:creationId xmlns:a16="http://schemas.microsoft.com/office/drawing/2014/main" id="{B464AD44-FABC-3D89-F852-8C5D1097C3AA}"/>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13</a:t>
            </a:fld>
            <a:endParaRPr lang="en-US" dirty="0">
              <a:solidFill>
                <a:schemeClr val="tx1"/>
              </a:solidFill>
            </a:endParaRPr>
          </a:p>
        </p:txBody>
      </p:sp>
      <p:sp>
        <p:nvSpPr>
          <p:cNvPr id="22" name="Content Placeholder 2">
            <a:extLst>
              <a:ext uri="{FF2B5EF4-FFF2-40B4-BE49-F238E27FC236}">
                <a16:creationId xmlns:a16="http://schemas.microsoft.com/office/drawing/2014/main" id="{341BBD4B-B289-04A2-B7FE-867C035D9289}"/>
              </a:ext>
            </a:extLst>
          </p:cNvPr>
          <p:cNvSpPr txBox="1">
            <a:spLocks/>
          </p:cNvSpPr>
          <p:nvPr/>
        </p:nvSpPr>
        <p:spPr>
          <a:xfrm>
            <a:off x="512932" y="1690688"/>
            <a:ext cx="3532004" cy="4297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Pareto optimal set and airfoil geometry</a:t>
            </a:r>
          </a:p>
          <a:p>
            <a:pPr lvl="1"/>
            <a:r>
              <a:rPr lang="en-US" dirty="0"/>
              <a:t>Coupling of Pareto front to Pareto-optimal airfoil decks</a:t>
            </a:r>
          </a:p>
        </p:txBody>
      </p:sp>
      <p:pic>
        <p:nvPicPr>
          <p:cNvPr id="7" name="Picture 2" descr="See the source image">
            <a:extLst>
              <a:ext uri="{FF2B5EF4-FFF2-40B4-BE49-F238E27FC236}">
                <a16:creationId xmlns:a16="http://schemas.microsoft.com/office/drawing/2014/main" id="{5E171437-5C65-7658-F05C-E01DD3DC1B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413D0DD-02C7-6691-CBEA-DADF3B169E43}"/>
              </a:ext>
            </a:extLst>
          </p:cNvPr>
          <p:cNvSpPr/>
          <p:nvPr/>
        </p:nvSpPr>
        <p:spPr>
          <a:xfrm>
            <a:off x="2902248" y="283645"/>
            <a:ext cx="4754880" cy="686743"/>
          </a:xfrm>
          <a:prstGeom prst="rect">
            <a:avLst/>
          </a:prstGeom>
          <a:solidFill>
            <a:schemeClr val="bg1">
              <a:alpha val="462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8D36287-4172-FA80-06EF-50C74D8FBBBF}"/>
              </a:ext>
            </a:extLst>
          </p:cNvPr>
          <p:cNvPicPr>
            <a:picLocks noChangeAspect="1"/>
          </p:cNvPicPr>
          <p:nvPr/>
        </p:nvPicPr>
        <p:blipFill rotWithShape="1">
          <a:blip r:embed="rId7"/>
          <a:srcRect l="5717" t="4402" r="32060" b="6191"/>
          <a:stretch/>
        </p:blipFill>
        <p:spPr>
          <a:xfrm>
            <a:off x="12573000" y="1430866"/>
            <a:ext cx="3843167" cy="4284133"/>
          </a:xfrm>
          <a:prstGeom prst="rect">
            <a:avLst/>
          </a:prstGeom>
          <a:ln>
            <a:noFill/>
          </a:ln>
          <a:effectLst>
            <a:outerShdw blurRad="292100" dist="139700" dir="2700000" algn="tl" rotWithShape="0">
              <a:srgbClr val="333333">
                <a:alpha val="65000"/>
              </a:srgbClr>
            </a:outerShdw>
          </a:effectLst>
        </p:spPr>
      </p:pic>
      <p:grpSp>
        <p:nvGrpSpPr>
          <p:cNvPr id="82" name="Group 81">
            <a:extLst>
              <a:ext uri="{FF2B5EF4-FFF2-40B4-BE49-F238E27FC236}">
                <a16:creationId xmlns:a16="http://schemas.microsoft.com/office/drawing/2014/main" id="{79AD4995-B759-8B54-B774-07ED2340A9BF}"/>
              </a:ext>
            </a:extLst>
          </p:cNvPr>
          <p:cNvGrpSpPr/>
          <p:nvPr/>
        </p:nvGrpSpPr>
        <p:grpSpPr>
          <a:xfrm>
            <a:off x="4455457" y="3725730"/>
            <a:ext cx="4129145" cy="611394"/>
            <a:chOff x="4455457" y="3725730"/>
            <a:chExt cx="4129145" cy="611394"/>
          </a:xfrm>
        </p:grpSpPr>
        <p:cxnSp>
          <p:nvCxnSpPr>
            <p:cNvPr id="49" name="Straight Arrow Connector 48">
              <a:extLst>
                <a:ext uri="{FF2B5EF4-FFF2-40B4-BE49-F238E27FC236}">
                  <a16:creationId xmlns:a16="http://schemas.microsoft.com/office/drawing/2014/main" id="{29F23A03-B942-89EA-AEB1-22B9D61B5A44}"/>
                </a:ext>
              </a:extLst>
            </p:cNvPr>
            <p:cNvCxnSpPr>
              <a:cxnSpLocks/>
            </p:cNvCxnSpPr>
            <p:nvPr/>
          </p:nvCxnSpPr>
          <p:spPr>
            <a:xfrm>
              <a:off x="4455457" y="4337124"/>
              <a:ext cx="41291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F822E3-06CC-D1DC-8B44-7FB283F7C1DE}"/>
                </a:ext>
              </a:extLst>
            </p:cNvPr>
            <p:cNvCxnSpPr>
              <a:cxnSpLocks/>
            </p:cNvCxnSpPr>
            <p:nvPr/>
          </p:nvCxnSpPr>
          <p:spPr>
            <a:xfrm>
              <a:off x="4455457" y="3725730"/>
              <a:ext cx="0" cy="611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B4611170-B027-282C-34C7-441947CA8402}"/>
              </a:ext>
            </a:extLst>
          </p:cNvPr>
          <p:cNvGrpSpPr/>
          <p:nvPr/>
        </p:nvGrpSpPr>
        <p:grpSpPr>
          <a:xfrm>
            <a:off x="5656398" y="3429000"/>
            <a:ext cx="2928204" cy="1485454"/>
            <a:chOff x="5656398" y="3429000"/>
            <a:chExt cx="2928204" cy="1485454"/>
          </a:xfrm>
        </p:grpSpPr>
        <p:cxnSp>
          <p:nvCxnSpPr>
            <p:cNvPr id="47" name="Straight Arrow Connector 46">
              <a:extLst>
                <a:ext uri="{FF2B5EF4-FFF2-40B4-BE49-F238E27FC236}">
                  <a16:creationId xmlns:a16="http://schemas.microsoft.com/office/drawing/2014/main" id="{36BD7D9A-9BEB-4BCB-629C-67676BCB8885}"/>
                </a:ext>
              </a:extLst>
            </p:cNvPr>
            <p:cNvCxnSpPr>
              <a:cxnSpLocks/>
            </p:cNvCxnSpPr>
            <p:nvPr/>
          </p:nvCxnSpPr>
          <p:spPr>
            <a:xfrm>
              <a:off x="5656398" y="4894729"/>
              <a:ext cx="292820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6B55F68-C61F-0A02-98AC-F4401891245D}"/>
                </a:ext>
              </a:extLst>
            </p:cNvPr>
            <p:cNvCxnSpPr>
              <a:cxnSpLocks/>
            </p:cNvCxnSpPr>
            <p:nvPr/>
          </p:nvCxnSpPr>
          <p:spPr>
            <a:xfrm>
              <a:off x="5656398" y="3429000"/>
              <a:ext cx="0" cy="14854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F3163EB-BB1F-F4F4-FA6C-3C0A19695F8B}"/>
              </a:ext>
            </a:extLst>
          </p:cNvPr>
          <p:cNvGrpSpPr/>
          <p:nvPr/>
        </p:nvGrpSpPr>
        <p:grpSpPr>
          <a:xfrm>
            <a:off x="6993824" y="3178884"/>
            <a:ext cx="1590778" cy="2425851"/>
            <a:chOff x="6993824" y="3178884"/>
            <a:chExt cx="1590778" cy="2425851"/>
          </a:xfrm>
        </p:grpSpPr>
        <p:cxnSp>
          <p:nvCxnSpPr>
            <p:cNvPr id="48" name="Straight Arrow Connector 47">
              <a:extLst>
                <a:ext uri="{FF2B5EF4-FFF2-40B4-BE49-F238E27FC236}">
                  <a16:creationId xmlns:a16="http://schemas.microsoft.com/office/drawing/2014/main" id="{03A9B0A7-FAA7-7487-23FC-B8C496F117E0}"/>
                </a:ext>
              </a:extLst>
            </p:cNvPr>
            <p:cNvCxnSpPr>
              <a:cxnSpLocks/>
            </p:cNvCxnSpPr>
            <p:nvPr/>
          </p:nvCxnSpPr>
          <p:spPr>
            <a:xfrm>
              <a:off x="6993824" y="5604735"/>
              <a:ext cx="159077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39E2ECE-22B2-3215-4FC4-5A196B96CDA8}"/>
                </a:ext>
              </a:extLst>
            </p:cNvPr>
            <p:cNvCxnSpPr>
              <a:cxnSpLocks/>
            </p:cNvCxnSpPr>
            <p:nvPr/>
          </p:nvCxnSpPr>
          <p:spPr>
            <a:xfrm>
              <a:off x="6993824" y="3178884"/>
              <a:ext cx="0" cy="242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itle 1">
            <a:extLst>
              <a:ext uri="{FF2B5EF4-FFF2-40B4-BE49-F238E27FC236}">
                <a16:creationId xmlns:a16="http://schemas.microsoft.com/office/drawing/2014/main" id="{200AB89B-9E7C-2064-C294-C45E7214D268}"/>
              </a:ext>
            </a:extLst>
          </p:cNvPr>
          <p:cNvSpPr>
            <a:spLocks noGrp="1"/>
          </p:cNvSpPr>
          <p:nvPr>
            <p:ph type="title"/>
          </p:nvPr>
        </p:nvSpPr>
        <p:spPr>
          <a:xfrm>
            <a:off x="567314" y="-43101"/>
            <a:ext cx="10515600" cy="1325563"/>
          </a:xfrm>
        </p:spPr>
        <p:txBody>
          <a:bodyPr/>
          <a:lstStyle/>
          <a:p>
            <a:r>
              <a:rPr lang="en-US" dirty="0"/>
              <a:t>Airfoil Optimization</a:t>
            </a:r>
          </a:p>
        </p:txBody>
      </p:sp>
      <p:sp>
        <p:nvSpPr>
          <p:cNvPr id="3" name="bgBar">
            <a:extLst>
              <a:ext uri="{FF2B5EF4-FFF2-40B4-BE49-F238E27FC236}">
                <a16:creationId xmlns:a16="http://schemas.microsoft.com/office/drawing/2014/main" id="{8346C8F6-9C32-3221-ADAA-DD96DCAF3021}"/>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gressBar">
            <a:extLst>
              <a:ext uri="{FF2B5EF4-FFF2-40B4-BE49-F238E27FC236}">
                <a16:creationId xmlns:a16="http://schemas.microsoft.com/office/drawing/2014/main" id="{A8005188-641B-FD9D-8DFE-B465D31E4F6F}"/>
              </a:ext>
            </a:extLst>
          </p:cNvPr>
          <p:cNvSpPr/>
          <p:nvPr/>
        </p:nvSpPr>
        <p:spPr>
          <a:xfrm>
            <a:off x="0" y="6819900"/>
            <a:ext cx="79248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4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7" fill="hold"/>
                                        <p:tgtEl>
                                          <p:spTgt spid="2"/>
                                        </p:tgtEl>
                                      </p:cBhvr>
                                    </p:cmd>
                                  </p:childTnLst>
                                </p:cTn>
                              </p:par>
                              <p:par>
                                <p:cTn id="7" presetID="2" presetClass="exit" presetSubtype="8" fill="hold" grpId="0" nodeType="withEffect">
                                  <p:stCondLst>
                                    <p:cond delay="0"/>
                                  </p:stCondLst>
                                  <p:childTnLst>
                                    <p:anim calcmode="lin" valueType="num">
                                      <p:cBhvr additive="base">
                                        <p:cTn id="8" dur="500"/>
                                        <p:tgtEl>
                                          <p:spTgt spid="22"/>
                                        </p:tgtEl>
                                        <p:attrNameLst>
                                          <p:attrName>ppt_x</p:attrName>
                                        </p:attrNameLst>
                                      </p:cBhvr>
                                      <p:tavLst>
                                        <p:tav tm="0">
                                          <p:val>
                                            <p:strVal val="ppt_x"/>
                                          </p:val>
                                        </p:tav>
                                        <p:tav tm="100000">
                                          <p:val>
                                            <p:strVal val="0-ppt_w/2"/>
                                          </p:val>
                                        </p:tav>
                                      </p:tavLst>
                                    </p:anim>
                                    <p:anim calcmode="lin" valueType="num">
                                      <p:cBhvr additive="base">
                                        <p:cTn id="9" dur="500"/>
                                        <p:tgtEl>
                                          <p:spTgt spid="22"/>
                                        </p:tgtEl>
                                        <p:attrNameLst>
                                          <p:attrName>ppt_y</p:attrName>
                                        </p:attrNameLst>
                                      </p:cBhvr>
                                      <p:tavLst>
                                        <p:tav tm="0">
                                          <p:val>
                                            <p:strVal val="ppt_y"/>
                                          </p:val>
                                        </p:tav>
                                        <p:tav tm="100000">
                                          <p:val>
                                            <p:strVal val="ppt_y"/>
                                          </p:val>
                                        </p:tav>
                                      </p:tavLst>
                                    </p:anim>
                                    <p:set>
                                      <p:cBhvr>
                                        <p:cTn id="10" dur="1" fill="hold">
                                          <p:stCondLst>
                                            <p:cond delay="499"/>
                                          </p:stCondLst>
                                        </p:cTn>
                                        <p:tgtEl>
                                          <p:spTgt spid="22"/>
                                        </p:tgtEl>
                                        <p:attrNameLst>
                                          <p:attrName>style.visibility</p:attrName>
                                        </p:attrNameLst>
                                      </p:cBhvr>
                                      <p:to>
                                        <p:strVal val="hidden"/>
                                      </p:to>
                                    </p:set>
                                  </p:childTnLst>
                                </p:cTn>
                              </p:par>
                              <p:par>
                                <p:cTn id="11" presetID="0" presetClass="path" presetSubtype="0" accel="50000" decel="50000" fill="hold" nodeType="withEffect">
                                  <p:stCondLst>
                                    <p:cond delay="0"/>
                                  </p:stCondLst>
                                  <p:childTnLst>
                                    <p:animMotion origin="layout" path="M 2.91667E-6 -3.33333E-6 L -0.34766 -3.33333E-6 " pathEditMode="relative" rAng="0" ptsTypes="AA">
                                      <p:cBhvr>
                                        <p:cTn id="12" dur="2000" fill="hold"/>
                                        <p:tgtEl>
                                          <p:spTgt spid="2"/>
                                        </p:tgtEl>
                                        <p:attrNameLst>
                                          <p:attrName>ppt_x</p:attrName>
                                          <p:attrName>ppt_y</p:attrName>
                                        </p:attrNameLst>
                                      </p:cBhvr>
                                      <p:rCtr x="-17383" y="0"/>
                                    </p:animMotion>
                                  </p:childTnLst>
                                </p:cTn>
                              </p:par>
                              <p:par>
                                <p:cTn id="13" presetID="0" presetClass="path" presetSubtype="0" accel="50000" decel="50000" fill="hold" nodeType="withEffect">
                                  <p:stCondLst>
                                    <p:cond delay="0"/>
                                  </p:stCondLst>
                                  <p:childTnLst>
                                    <p:animMotion origin="layout" path="M 0.00274 -0.0074 L -0.3414 -0.00185 " pathEditMode="relative" rAng="0" ptsTypes="AA">
                                      <p:cBhvr>
                                        <p:cTn id="14" dur="2000" fill="hold"/>
                                        <p:tgtEl>
                                          <p:spTgt spid="12"/>
                                        </p:tgtEl>
                                        <p:attrNameLst>
                                          <p:attrName>ppt_x</p:attrName>
                                          <p:attrName>ppt_y</p:attrName>
                                        </p:attrNameLst>
                                      </p:cBhvr>
                                      <p:rCtr x="-17214" y="278"/>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left)">
                                      <p:cBhvr>
                                        <p:cTn id="19" dur="5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wipe(left)">
                                      <p:cBhvr>
                                        <p:cTn id="24" dur="500"/>
                                        <p:tgtEl>
                                          <p:spTgt spid="8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0"/>
            </p:par>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E623-D573-7EC8-46B3-C8D15AD253E3}"/>
            </a:ext>
          </a:extLst>
        </p:cNvPr>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481F9346-44BE-9D29-1C7E-466AEA6358CD}"/>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14</a:t>
            </a:fld>
            <a:endParaRPr lang="en-US" dirty="0">
              <a:solidFill>
                <a:schemeClr val="tx1"/>
              </a:solidFill>
            </a:endParaRPr>
          </a:p>
        </p:txBody>
      </p:sp>
      <p:pic>
        <p:nvPicPr>
          <p:cNvPr id="7" name="Picture 6">
            <a:extLst>
              <a:ext uri="{FF2B5EF4-FFF2-40B4-BE49-F238E27FC236}">
                <a16:creationId xmlns:a16="http://schemas.microsoft.com/office/drawing/2014/main" id="{09976B84-F125-B4B7-3832-1D46C56AAC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306" y="1433467"/>
            <a:ext cx="6057898" cy="5125914"/>
          </a:xfrm>
          <a:prstGeom prst="rect">
            <a:avLst/>
          </a:prstGeom>
        </p:spPr>
      </p:pic>
      <p:sp>
        <p:nvSpPr>
          <p:cNvPr id="8" name="Content Placeholder 2">
            <a:extLst>
              <a:ext uri="{FF2B5EF4-FFF2-40B4-BE49-F238E27FC236}">
                <a16:creationId xmlns:a16="http://schemas.microsoft.com/office/drawing/2014/main" id="{CEE2D1D2-0393-4923-BB8A-6E262F877145}"/>
              </a:ext>
            </a:extLst>
          </p:cNvPr>
          <p:cNvSpPr>
            <a:spLocks noGrp="1"/>
          </p:cNvSpPr>
          <p:nvPr>
            <p:ph idx="1"/>
          </p:nvPr>
        </p:nvSpPr>
        <p:spPr>
          <a:xfrm>
            <a:off x="6738204" y="1577222"/>
            <a:ext cx="4865317" cy="2419202"/>
          </a:xfrm>
        </p:spPr>
        <p:txBody>
          <a:bodyPr>
            <a:normAutofit/>
          </a:bodyPr>
          <a:lstStyle/>
          <a:p>
            <a:r>
              <a:rPr lang="en-US" dirty="0"/>
              <a:t>Cubic Bézier curve for twist and planform</a:t>
            </a:r>
          </a:p>
        </p:txBody>
      </p:sp>
      <p:pic>
        <p:nvPicPr>
          <p:cNvPr id="3" name="Picture 2" descr="See the source image">
            <a:extLst>
              <a:ext uri="{FF2B5EF4-FFF2-40B4-BE49-F238E27FC236}">
                <a16:creationId xmlns:a16="http://schemas.microsoft.com/office/drawing/2014/main" id="{C68197E1-B292-2394-32BA-21F3BC9DB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76DA28A-7E3C-B890-2375-62FBA19717F2}"/>
              </a:ext>
            </a:extLst>
          </p:cNvPr>
          <p:cNvSpPr>
            <a:spLocks noGrp="1"/>
          </p:cNvSpPr>
          <p:nvPr>
            <p:ph type="title"/>
          </p:nvPr>
        </p:nvSpPr>
        <p:spPr>
          <a:xfrm>
            <a:off x="567314" y="-43101"/>
            <a:ext cx="10515600" cy="1325563"/>
          </a:xfrm>
        </p:spPr>
        <p:txBody>
          <a:bodyPr/>
          <a:lstStyle/>
          <a:p>
            <a:r>
              <a:rPr lang="en-US" dirty="0"/>
              <a:t>Rotor Parameterization</a:t>
            </a:r>
          </a:p>
        </p:txBody>
      </p:sp>
      <p:sp>
        <p:nvSpPr>
          <p:cNvPr id="2" name="bgBar">
            <a:extLst>
              <a:ext uri="{FF2B5EF4-FFF2-40B4-BE49-F238E27FC236}">
                <a16:creationId xmlns:a16="http://schemas.microsoft.com/office/drawing/2014/main" id="{172BC01B-B3EB-0485-5387-39B80B0F74D3}"/>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gressBar">
            <a:extLst>
              <a:ext uri="{FF2B5EF4-FFF2-40B4-BE49-F238E27FC236}">
                <a16:creationId xmlns:a16="http://schemas.microsoft.com/office/drawing/2014/main" id="{D6B9330A-E9F7-C366-0930-68242F5F5B5B}"/>
              </a:ext>
            </a:extLst>
          </p:cNvPr>
          <p:cNvSpPr/>
          <p:nvPr/>
        </p:nvSpPr>
        <p:spPr>
          <a:xfrm>
            <a:off x="0" y="6819900"/>
            <a:ext cx="85344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25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oamx-rotor-ct-cp">
            <a:hlinkClick r:id="" action="ppaction://media"/>
            <a:extLst>
              <a:ext uri="{FF2B5EF4-FFF2-40B4-BE49-F238E27FC236}">
                <a16:creationId xmlns:a16="http://schemas.microsoft.com/office/drawing/2014/main" id="{CEF819C3-0F62-97AD-BD2F-220028BA39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7331" y="1295441"/>
            <a:ext cx="7391345" cy="5543509"/>
          </a:xfrm>
          <a:prstGeom prst="rect">
            <a:avLst/>
          </a:prstGeom>
        </p:spPr>
      </p:pic>
      <p:sp>
        <p:nvSpPr>
          <p:cNvPr id="12" name="Slide Number Placeholder 1">
            <a:extLst>
              <a:ext uri="{FF2B5EF4-FFF2-40B4-BE49-F238E27FC236}">
                <a16:creationId xmlns:a16="http://schemas.microsoft.com/office/drawing/2014/main" id="{8119E83D-05FE-17A3-CA44-4DBFFF0BE490}"/>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15</a:t>
            </a:fld>
            <a:endParaRPr lang="en-US" dirty="0">
              <a:solidFill>
                <a:schemeClr val="tx1"/>
              </a:solidFill>
            </a:endParaRPr>
          </a:p>
        </p:txBody>
      </p:sp>
      <p:sp>
        <p:nvSpPr>
          <p:cNvPr id="11" name="Content Placeholder 2">
            <a:extLst>
              <a:ext uri="{FF2B5EF4-FFF2-40B4-BE49-F238E27FC236}">
                <a16:creationId xmlns:a16="http://schemas.microsoft.com/office/drawing/2014/main" id="{431334F9-D7A1-2E23-90A9-D57DFBFD8EFB}"/>
              </a:ext>
            </a:extLst>
          </p:cNvPr>
          <p:cNvSpPr txBox="1">
            <a:spLocks/>
          </p:cNvSpPr>
          <p:nvPr/>
        </p:nvSpPr>
        <p:spPr>
          <a:xfrm>
            <a:off x="7798676" y="1377387"/>
            <a:ext cx="4157972" cy="4898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ROAMX rotor optimization</a:t>
            </a:r>
          </a:p>
          <a:p>
            <a:pPr lvl="1"/>
            <a:r>
              <a:rPr lang="en-US" dirty="0"/>
              <a:t>Dual objective: </a:t>
            </a:r>
          </a:p>
          <a:p>
            <a:pPr lvl="2"/>
            <a:r>
              <a:rPr lang="en-US" dirty="0"/>
              <a:t>max. blade loading</a:t>
            </a:r>
          </a:p>
          <a:p>
            <a:pPr lvl="2"/>
            <a:r>
              <a:rPr lang="en-US" dirty="0"/>
              <a:t>min. rotor power</a:t>
            </a:r>
          </a:p>
          <a:p>
            <a:pPr lvl="1"/>
            <a:r>
              <a:rPr lang="en-US" dirty="0"/>
              <a:t>6-bladed single rotor</a:t>
            </a:r>
          </a:p>
          <a:p>
            <a:pPr lvl="1"/>
            <a:r>
              <a:rPr lang="el-GR" b="0" i="0" dirty="0">
                <a:effectLst/>
                <a:latin typeface="Google Sans"/>
              </a:rPr>
              <a:t>σ</a:t>
            </a:r>
            <a:r>
              <a:rPr lang="en-US" b="0" i="0" baseline="-25000" dirty="0" err="1">
                <a:effectLst/>
                <a:latin typeface="Google Sans"/>
              </a:rPr>
              <a:t>tw</a:t>
            </a:r>
            <a:r>
              <a:rPr lang="en-US" dirty="0"/>
              <a:t> = 0.25</a:t>
            </a:r>
          </a:p>
          <a:p>
            <a:r>
              <a:rPr lang="en-US" dirty="0"/>
              <a:t>Compared to Ingenuity modeled as single rotor</a:t>
            </a:r>
          </a:p>
          <a:p>
            <a:pPr lvl="1"/>
            <a:r>
              <a:rPr lang="en-US" dirty="0"/>
              <a:t>CAMRADII predictions using same CFD approach in OVERFLOW</a:t>
            </a:r>
          </a:p>
          <a:p>
            <a:endParaRPr lang="en-US" dirty="0"/>
          </a:p>
          <a:p>
            <a:endParaRPr lang="en-US" dirty="0"/>
          </a:p>
        </p:txBody>
      </p:sp>
      <p:sp>
        <p:nvSpPr>
          <p:cNvPr id="14" name="Oval 13">
            <a:extLst>
              <a:ext uri="{FF2B5EF4-FFF2-40B4-BE49-F238E27FC236}">
                <a16:creationId xmlns:a16="http://schemas.microsoft.com/office/drawing/2014/main" id="{48612839-4A72-06B3-2B37-0FB29213E933}"/>
              </a:ext>
            </a:extLst>
          </p:cNvPr>
          <p:cNvSpPr/>
          <p:nvPr/>
        </p:nvSpPr>
        <p:spPr>
          <a:xfrm>
            <a:off x="5788834" y="3178355"/>
            <a:ext cx="137787" cy="137787"/>
          </a:xfrm>
          <a:prstGeom prst="ellipse">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See the source image">
            <a:extLst>
              <a:ext uri="{FF2B5EF4-FFF2-40B4-BE49-F238E27FC236}">
                <a16:creationId xmlns:a16="http://schemas.microsoft.com/office/drawing/2014/main" id="{0244B72D-4CED-12B3-E2F1-CE142EE1E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AA7B2C03-EC33-D81D-3D62-355919700754}"/>
              </a:ext>
            </a:extLst>
          </p:cNvPr>
          <p:cNvSpPr>
            <a:spLocks noGrp="1"/>
          </p:cNvSpPr>
          <p:nvPr>
            <p:ph type="title"/>
          </p:nvPr>
        </p:nvSpPr>
        <p:spPr>
          <a:xfrm>
            <a:off x="567314" y="-43101"/>
            <a:ext cx="10515600" cy="1325563"/>
          </a:xfrm>
        </p:spPr>
        <p:txBody>
          <a:bodyPr/>
          <a:lstStyle/>
          <a:p>
            <a:r>
              <a:rPr lang="en-US" dirty="0"/>
              <a:t>Rotor Optimization</a:t>
            </a:r>
          </a:p>
        </p:txBody>
      </p:sp>
      <p:pic>
        <p:nvPicPr>
          <p:cNvPr id="4" name="Picture 3" descr="A black and grey striped object&#10;&#10;Description automatically generated">
            <a:extLst>
              <a:ext uri="{FF2B5EF4-FFF2-40B4-BE49-F238E27FC236}">
                <a16:creationId xmlns:a16="http://schemas.microsoft.com/office/drawing/2014/main" id="{7C0D7596-42CD-4A02-4C8D-014D0FDAC6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78" y="2177177"/>
            <a:ext cx="11810339" cy="3071881"/>
          </a:xfrm>
          <a:prstGeom prst="rect">
            <a:avLst/>
          </a:prstGeom>
        </p:spPr>
      </p:pic>
      <p:sp>
        <p:nvSpPr>
          <p:cNvPr id="2" name="bgBar">
            <a:extLst>
              <a:ext uri="{FF2B5EF4-FFF2-40B4-BE49-F238E27FC236}">
                <a16:creationId xmlns:a16="http://schemas.microsoft.com/office/drawing/2014/main" id="{38CD0759-29AC-A32F-EAC3-08799BF5C56D}"/>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gressBar">
            <a:extLst>
              <a:ext uri="{FF2B5EF4-FFF2-40B4-BE49-F238E27FC236}">
                <a16:creationId xmlns:a16="http://schemas.microsoft.com/office/drawing/2014/main" id="{DB277DF6-A31B-FE6A-ADE3-CC701C46B28D}"/>
              </a:ext>
            </a:extLst>
          </p:cNvPr>
          <p:cNvSpPr/>
          <p:nvPr/>
        </p:nvSpPr>
        <p:spPr>
          <a:xfrm>
            <a:off x="0" y="6819900"/>
            <a:ext cx="91440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71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md type="call" cmd="stop">
                                      <p:cBhvr>
                                        <p:cTn id="20" dur="1">
                                          <p:stCondLst>
                                            <p:cond delay="499"/>
                                          </p:stCondLst>
                                        </p:cTn>
                                        <p:tgtEl>
                                          <p:spTgt spid="10"/>
                                        </p:tgtEl>
                                      </p:cBhvr>
                                    </p:cmd>
                                  </p:childTnLst>
                                </p:cTn>
                              </p:par>
                              <p:par>
                                <p:cTn id="21" presetID="10" presetClass="exit" presetSubtype="0" fill="hold" grpId="1"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0"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0"/>
                </p:tgtEl>
              </p:cMediaNode>
            </p:video>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childTnLst>
        </p:cTn>
      </p:par>
    </p:tnLst>
    <p:bldLst>
      <p:bldP spid="11" grpId="0"/>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DAA2B5-26F2-D9C8-8DFC-DA5226AA4B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3727" y="1065772"/>
            <a:ext cx="9338487" cy="4310071"/>
          </a:xfrm>
          <a:prstGeom prst="rect">
            <a:avLst/>
          </a:prstGeom>
        </p:spPr>
      </p:pic>
      <p:sp>
        <p:nvSpPr>
          <p:cNvPr id="12" name="Slide Number Placeholder 1">
            <a:extLst>
              <a:ext uri="{FF2B5EF4-FFF2-40B4-BE49-F238E27FC236}">
                <a16:creationId xmlns:a16="http://schemas.microsoft.com/office/drawing/2014/main" id="{8119E83D-05FE-17A3-CA44-4DBFFF0BE490}"/>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16</a:t>
            </a:fld>
            <a:endParaRPr lang="en-US" dirty="0">
              <a:solidFill>
                <a:schemeClr val="tx1"/>
              </a:solidFill>
            </a:endParaRPr>
          </a:p>
        </p:txBody>
      </p:sp>
      <p:sp>
        <p:nvSpPr>
          <p:cNvPr id="11" name="Content Placeholder 2">
            <a:extLst>
              <a:ext uri="{FF2B5EF4-FFF2-40B4-BE49-F238E27FC236}">
                <a16:creationId xmlns:a16="http://schemas.microsoft.com/office/drawing/2014/main" id="{431334F9-D7A1-2E23-90A9-D57DFBFD8EFB}"/>
              </a:ext>
            </a:extLst>
          </p:cNvPr>
          <p:cNvSpPr txBox="1">
            <a:spLocks/>
          </p:cNvSpPr>
          <p:nvPr/>
        </p:nvSpPr>
        <p:spPr>
          <a:xfrm>
            <a:off x="563727" y="5217627"/>
            <a:ext cx="10651661" cy="14503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NDARC performance estimates (</a:t>
            </a:r>
            <a:r>
              <a:rPr lang="el-GR" dirty="0"/>
              <a:t>ρ</a:t>
            </a:r>
            <a:r>
              <a:rPr lang="en-US" dirty="0"/>
              <a:t> = 0.017 kg/m</a:t>
            </a:r>
            <a:r>
              <a:rPr lang="en-US" baseline="30000" dirty="0"/>
              <a:t>3</a:t>
            </a:r>
            <a:r>
              <a:rPr lang="en-US" dirty="0"/>
              <a:t>, ‘Mars Condition 2’)</a:t>
            </a:r>
          </a:p>
          <a:p>
            <a:r>
              <a:rPr lang="en-US" dirty="0"/>
              <a:t>For Ingenuity-sized vehicle</a:t>
            </a:r>
          </a:p>
          <a:p>
            <a:r>
              <a:rPr lang="en-US" dirty="0"/>
              <a:t>ELISA used for Mars Science Helicopter, Sample Recovery Helicopter</a:t>
            </a:r>
          </a:p>
        </p:txBody>
      </p:sp>
      <p:sp>
        <p:nvSpPr>
          <p:cNvPr id="6" name="Title 1">
            <a:extLst>
              <a:ext uri="{FF2B5EF4-FFF2-40B4-BE49-F238E27FC236}">
                <a16:creationId xmlns:a16="http://schemas.microsoft.com/office/drawing/2014/main" id="{0F4FF8E1-CBD6-62B8-A80B-443E9C8212E8}"/>
              </a:ext>
            </a:extLst>
          </p:cNvPr>
          <p:cNvSpPr>
            <a:spLocks noGrp="1"/>
          </p:cNvSpPr>
          <p:nvPr>
            <p:ph type="title"/>
          </p:nvPr>
        </p:nvSpPr>
        <p:spPr>
          <a:xfrm>
            <a:off x="567314" y="-43101"/>
            <a:ext cx="10515600" cy="1325563"/>
          </a:xfrm>
        </p:spPr>
        <p:txBody>
          <a:bodyPr/>
          <a:lstStyle/>
          <a:p>
            <a:r>
              <a:rPr lang="en-US" dirty="0"/>
              <a:t>Vehicle Performance</a:t>
            </a:r>
          </a:p>
        </p:txBody>
      </p:sp>
      <p:pic>
        <p:nvPicPr>
          <p:cNvPr id="8" name="Picture 7" descr="See the source image">
            <a:extLst>
              <a:ext uri="{FF2B5EF4-FFF2-40B4-BE49-F238E27FC236}">
                <a16:creationId xmlns:a16="http://schemas.microsoft.com/office/drawing/2014/main" id="{63F66521-A8FC-AFB6-0B90-5AAABE8B8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2" name="bgBar">
            <a:extLst>
              <a:ext uri="{FF2B5EF4-FFF2-40B4-BE49-F238E27FC236}">
                <a16:creationId xmlns:a16="http://schemas.microsoft.com/office/drawing/2014/main" id="{018A0EE8-AC2C-3922-1EDB-3CC8B3B339CF}"/>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rogressBar">
            <a:extLst>
              <a:ext uri="{FF2B5EF4-FFF2-40B4-BE49-F238E27FC236}">
                <a16:creationId xmlns:a16="http://schemas.microsoft.com/office/drawing/2014/main" id="{D4783CCE-2CEE-7E96-7322-0AFFE592AA9C}"/>
              </a:ext>
            </a:extLst>
          </p:cNvPr>
          <p:cNvSpPr/>
          <p:nvPr/>
        </p:nvSpPr>
        <p:spPr>
          <a:xfrm>
            <a:off x="0" y="6819900"/>
            <a:ext cx="97536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868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A11F2BD-341F-A04F-98EB-41816FEBBEF4}"/>
              </a:ext>
            </a:extLst>
          </p:cNvPr>
          <p:cNvSpPr txBox="1">
            <a:spLocks/>
          </p:cNvSpPr>
          <p:nvPr/>
        </p:nvSpPr>
        <p:spPr>
          <a:xfrm>
            <a:off x="0" y="566242"/>
            <a:ext cx="12192000" cy="92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Conclusions</a:t>
            </a:r>
          </a:p>
        </p:txBody>
      </p:sp>
      <p:sp>
        <p:nvSpPr>
          <p:cNvPr id="4" name="Slide Number Placeholder 1">
            <a:extLst>
              <a:ext uri="{FF2B5EF4-FFF2-40B4-BE49-F238E27FC236}">
                <a16:creationId xmlns:a16="http://schemas.microsoft.com/office/drawing/2014/main" id="{CD97E8CE-C41A-CB8A-93AB-CAB35BFF0165}"/>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17</a:t>
            </a:fld>
            <a:endParaRPr lang="en-US" dirty="0">
              <a:solidFill>
                <a:schemeClr val="tx1"/>
              </a:solidFill>
            </a:endParaRPr>
          </a:p>
        </p:txBody>
      </p:sp>
      <p:pic>
        <p:nvPicPr>
          <p:cNvPr id="5" name="Picture 2" descr="See the source image">
            <a:extLst>
              <a:ext uri="{FF2B5EF4-FFF2-40B4-BE49-F238E27FC236}">
                <a16:creationId xmlns:a16="http://schemas.microsoft.com/office/drawing/2014/main" id="{0F90E218-9E7A-9A72-E71E-991F450BC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FC91F46-170B-AF5E-3224-B68F0F543301}"/>
              </a:ext>
            </a:extLst>
          </p:cNvPr>
          <p:cNvSpPr>
            <a:spLocks noGrp="1"/>
          </p:cNvSpPr>
          <p:nvPr>
            <p:ph idx="1"/>
          </p:nvPr>
        </p:nvSpPr>
        <p:spPr/>
        <p:txBody>
          <a:bodyPr>
            <a:normAutofit/>
          </a:bodyPr>
          <a:lstStyle/>
          <a:p>
            <a:r>
              <a:rPr lang="en-US" dirty="0"/>
              <a:t>Rotor optimization using the Evolutionary </a:t>
            </a:r>
            <a:r>
              <a:rPr lang="en-US" dirty="0" err="1"/>
              <a:t>aLgorithm</a:t>
            </a:r>
            <a:r>
              <a:rPr lang="en-US" dirty="0"/>
              <a:t> for Iterative Studies of Aeromechanics (ELISA) optimization toolset was demonstrated</a:t>
            </a:r>
          </a:p>
          <a:p>
            <a:pPr lvl="1"/>
            <a:r>
              <a:rPr lang="en-US" dirty="0" err="1"/>
              <a:t>roamx</a:t>
            </a:r>
            <a:r>
              <a:rPr lang="en-US" dirty="0"/>
              <a:t> airfoil parameterization</a:t>
            </a:r>
          </a:p>
          <a:p>
            <a:pPr lvl="1"/>
            <a:r>
              <a:rPr lang="en-US" dirty="0"/>
              <a:t>Airfoil optimization for radial stations</a:t>
            </a:r>
          </a:p>
          <a:p>
            <a:pPr lvl="1"/>
            <a:r>
              <a:rPr lang="en-US" dirty="0"/>
              <a:t>Rotor hover optimization</a:t>
            </a:r>
          </a:p>
          <a:p>
            <a:pPr lvl="1"/>
            <a:endParaRPr lang="en-US" dirty="0"/>
          </a:p>
        </p:txBody>
      </p:sp>
      <p:sp>
        <p:nvSpPr>
          <p:cNvPr id="2" name="bgBar">
            <a:extLst>
              <a:ext uri="{FF2B5EF4-FFF2-40B4-BE49-F238E27FC236}">
                <a16:creationId xmlns:a16="http://schemas.microsoft.com/office/drawing/2014/main" id="{08CD1A2F-CBF6-7C06-CD26-5D283E22CB60}"/>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gressBar">
            <a:extLst>
              <a:ext uri="{FF2B5EF4-FFF2-40B4-BE49-F238E27FC236}">
                <a16:creationId xmlns:a16="http://schemas.microsoft.com/office/drawing/2014/main" id="{8FCF7EA7-AE75-E8C8-9F52-AF70C32F5CE3}"/>
              </a:ext>
            </a:extLst>
          </p:cNvPr>
          <p:cNvSpPr/>
          <p:nvPr/>
        </p:nvSpPr>
        <p:spPr>
          <a:xfrm>
            <a:off x="0" y="6819900"/>
            <a:ext cx="103632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94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A11F2BD-341F-A04F-98EB-41816FEBBEF4}"/>
              </a:ext>
            </a:extLst>
          </p:cNvPr>
          <p:cNvSpPr txBox="1">
            <a:spLocks/>
          </p:cNvSpPr>
          <p:nvPr/>
        </p:nvSpPr>
        <p:spPr>
          <a:xfrm>
            <a:off x="0" y="566242"/>
            <a:ext cx="12192000" cy="92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Future Work</a:t>
            </a:r>
          </a:p>
        </p:txBody>
      </p:sp>
      <p:sp>
        <p:nvSpPr>
          <p:cNvPr id="4" name="Slide Number Placeholder 1">
            <a:extLst>
              <a:ext uri="{FF2B5EF4-FFF2-40B4-BE49-F238E27FC236}">
                <a16:creationId xmlns:a16="http://schemas.microsoft.com/office/drawing/2014/main" id="{CD97E8CE-C41A-CB8A-93AB-CAB35BFF0165}"/>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18</a:t>
            </a:fld>
            <a:endParaRPr lang="en-US" dirty="0">
              <a:solidFill>
                <a:schemeClr val="tx1"/>
              </a:solidFill>
            </a:endParaRPr>
          </a:p>
        </p:txBody>
      </p:sp>
      <p:pic>
        <p:nvPicPr>
          <p:cNvPr id="5" name="Picture 2" descr="See the source image">
            <a:extLst>
              <a:ext uri="{FF2B5EF4-FFF2-40B4-BE49-F238E27FC236}">
                <a16:creationId xmlns:a16="http://schemas.microsoft.com/office/drawing/2014/main" id="{0F90E218-9E7A-9A72-E71E-991F450BC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398D040D-F656-079B-2301-EF7CCED8449C}"/>
              </a:ext>
            </a:extLst>
          </p:cNvPr>
          <p:cNvSpPr>
            <a:spLocks noGrp="1"/>
          </p:cNvSpPr>
          <p:nvPr>
            <p:ph idx="1"/>
          </p:nvPr>
        </p:nvSpPr>
        <p:spPr>
          <a:xfrm>
            <a:off x="838200" y="1825625"/>
            <a:ext cx="10515600" cy="4351338"/>
          </a:xfrm>
        </p:spPr>
        <p:txBody>
          <a:bodyPr>
            <a:normAutofit fontScale="92500"/>
          </a:bodyPr>
          <a:lstStyle/>
          <a:p>
            <a:r>
              <a:rPr lang="en-US" dirty="0"/>
              <a:t>High-fidelity 3D CFD validation</a:t>
            </a:r>
          </a:p>
          <a:p>
            <a:r>
              <a:rPr lang="en-US" dirty="0"/>
              <a:t>ROAMX experimental rotor testing</a:t>
            </a:r>
          </a:p>
          <a:p>
            <a:pPr lvl="1"/>
            <a:r>
              <a:rPr lang="en-US" dirty="0"/>
              <a:t>Validation of fully optimized rotor using roamx-0201 airfoils, up to </a:t>
            </a:r>
            <a:r>
              <a:rPr lang="en-US" i="1" dirty="0" err="1"/>
              <a:t>M</a:t>
            </a:r>
            <a:r>
              <a:rPr lang="en-US" i="1" baseline="-25000" dirty="0" err="1"/>
              <a:t>tip</a:t>
            </a:r>
            <a:r>
              <a:rPr lang="en-US" dirty="0"/>
              <a:t> = 0.95</a:t>
            </a:r>
          </a:p>
          <a:p>
            <a:r>
              <a:rPr lang="en-US" dirty="0"/>
              <a:t>Optimization at very high rotor solidities</a:t>
            </a:r>
          </a:p>
          <a:p>
            <a:r>
              <a:rPr lang="en-US" dirty="0"/>
              <a:t>ELISA efficiency improvements</a:t>
            </a:r>
          </a:p>
          <a:p>
            <a:r>
              <a:rPr lang="en-US" dirty="0"/>
              <a:t>Integration of structural analyses within the ELISA optimization toolset</a:t>
            </a:r>
          </a:p>
          <a:p>
            <a:pPr lvl="1"/>
            <a:r>
              <a:rPr lang="en-US" dirty="0"/>
              <a:t>Rotor optimization can be evaluated along a mass axis and elastic deformations can be fed back into the rotor optimization</a:t>
            </a:r>
          </a:p>
          <a:p>
            <a:pPr lvl="1"/>
            <a:r>
              <a:rPr lang="en-US" dirty="0"/>
              <a:t>Blade frequency and strength targets can be evaluated</a:t>
            </a:r>
          </a:p>
          <a:p>
            <a:pPr lvl="1"/>
            <a:r>
              <a:rPr lang="en-US" dirty="0"/>
              <a:t>Allows for forward flight optimization, and worthwhile to explore</a:t>
            </a:r>
          </a:p>
        </p:txBody>
      </p:sp>
      <p:sp>
        <p:nvSpPr>
          <p:cNvPr id="3" name="bgBar">
            <a:extLst>
              <a:ext uri="{FF2B5EF4-FFF2-40B4-BE49-F238E27FC236}">
                <a16:creationId xmlns:a16="http://schemas.microsoft.com/office/drawing/2014/main" id="{6BD2D1FE-539E-6DB9-7BEE-D945991F494C}"/>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gressBar">
            <a:extLst>
              <a:ext uri="{FF2B5EF4-FFF2-40B4-BE49-F238E27FC236}">
                <a16:creationId xmlns:a16="http://schemas.microsoft.com/office/drawing/2014/main" id="{5552901E-7955-F6BA-2D96-A5777B068906}"/>
              </a:ext>
            </a:extLst>
          </p:cNvPr>
          <p:cNvSpPr/>
          <p:nvPr/>
        </p:nvSpPr>
        <p:spPr>
          <a:xfrm>
            <a:off x="0" y="6819900"/>
            <a:ext cx="109728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78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D97E8CE-C41A-CB8A-93AB-CAB35BFF0165}"/>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19</a:t>
            </a:fld>
            <a:endParaRPr lang="en-US" dirty="0">
              <a:solidFill>
                <a:schemeClr val="tx1"/>
              </a:solidFill>
            </a:endParaRPr>
          </a:p>
        </p:txBody>
      </p:sp>
      <p:pic>
        <p:nvPicPr>
          <p:cNvPr id="5" name="Picture 2" descr="See the source image">
            <a:extLst>
              <a:ext uri="{FF2B5EF4-FFF2-40B4-BE49-F238E27FC236}">
                <a16:creationId xmlns:a16="http://schemas.microsoft.com/office/drawing/2014/main" id="{0F90E218-9E7A-9A72-E71E-991F450BC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F63CAA22-5F7E-3232-BEE3-17B66B4C441B}"/>
              </a:ext>
            </a:extLst>
          </p:cNvPr>
          <p:cNvSpPr txBox="1">
            <a:spLocks/>
          </p:cNvSpPr>
          <p:nvPr/>
        </p:nvSpPr>
        <p:spPr>
          <a:xfrm>
            <a:off x="450166" y="1559375"/>
            <a:ext cx="11422966" cy="4617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3" name="TextBox 12">
            <a:extLst>
              <a:ext uri="{FF2B5EF4-FFF2-40B4-BE49-F238E27FC236}">
                <a16:creationId xmlns:a16="http://schemas.microsoft.com/office/drawing/2014/main" id="{34485DB7-0841-269F-AFC8-146A6F81B86B}"/>
              </a:ext>
            </a:extLst>
          </p:cNvPr>
          <p:cNvSpPr txBox="1"/>
          <p:nvPr/>
        </p:nvSpPr>
        <p:spPr>
          <a:xfrm>
            <a:off x="552973" y="3648819"/>
            <a:ext cx="11086054" cy="2308324"/>
          </a:xfrm>
          <a:prstGeom prst="rect">
            <a:avLst/>
          </a:prstGeom>
          <a:noFill/>
        </p:spPr>
        <p:txBody>
          <a:bodyPr wrap="square" numCol="2">
            <a:spAutoFit/>
          </a:bodyPr>
          <a:lstStyle/>
          <a:p>
            <a:pPr marL="285750" indent="-285750">
              <a:buFont typeface="Arial" panose="020B0604020202020204" pitchFamily="34" charset="0"/>
              <a:buChar char="•"/>
            </a:pPr>
            <a:r>
              <a:rPr lang="en-US" sz="1600" dirty="0">
                <a:solidFill>
                  <a:schemeClr val="tx1">
                    <a:lumMod val="75000"/>
                    <a:lumOff val="25000"/>
                  </a:schemeClr>
                </a:solidFill>
              </a:rPr>
              <a:t>The research of Witold J. F. Koning, B. Natalia Perez Perez, and Haley Cummings is made possible by the NASA FY21 Space Technology Mission. Directorate Early Career Initiative Project “Rotor Optimization for the Advancement of Mars </a:t>
            </a:r>
            <a:r>
              <a:rPr lang="en-US" sz="1600" dirty="0" err="1">
                <a:solidFill>
                  <a:schemeClr val="tx1">
                    <a:lumMod val="75000"/>
                    <a:lumOff val="25000"/>
                  </a:schemeClr>
                </a:solidFill>
              </a:rPr>
              <a:t>eXploration</a:t>
            </a:r>
            <a:r>
              <a:rPr lang="en-US" sz="1600" dirty="0">
                <a:solidFill>
                  <a:schemeClr val="tx1">
                    <a:lumMod val="75000"/>
                    <a:lumOff val="25000"/>
                  </a:schemeClr>
                </a:solidFill>
              </a:rPr>
              <a:t>.”</a:t>
            </a:r>
          </a:p>
          <a:p>
            <a:pPr marL="285750" indent="-285750">
              <a:buFont typeface="Arial" panose="020B0604020202020204" pitchFamily="34" charset="0"/>
              <a:buChar char="•"/>
            </a:pPr>
            <a:r>
              <a:rPr lang="en-US" sz="1600" dirty="0">
                <a:solidFill>
                  <a:schemeClr val="tx1">
                    <a:lumMod val="75000"/>
                    <a:lumOff val="25000"/>
                  </a:schemeClr>
                </a:solidFill>
              </a:rPr>
              <a:t>Lidia </a:t>
            </a:r>
            <a:r>
              <a:rPr lang="en-US" sz="1600" dirty="0" err="1">
                <a:solidFill>
                  <a:schemeClr val="tx1">
                    <a:lumMod val="75000"/>
                    <a:lumOff val="25000"/>
                  </a:schemeClr>
                </a:solidFill>
              </a:rPr>
              <a:t>Caros</a:t>
            </a:r>
            <a:r>
              <a:rPr lang="en-US" sz="1600" dirty="0">
                <a:solidFill>
                  <a:schemeClr val="tx1">
                    <a:lumMod val="75000"/>
                    <a:lumOff val="25000"/>
                  </a:schemeClr>
                </a:solidFill>
              </a:rPr>
              <a:t>, Oliver Buxton, and Peter Vincent of Imperial College, London, are thanked for helpful discussions and expertise.</a:t>
            </a:r>
          </a:p>
          <a:p>
            <a:pPr marL="285750" indent="-285750">
              <a:buFont typeface="Arial" panose="020B0604020202020204" pitchFamily="34" charset="0"/>
              <a:buChar char="•"/>
            </a:pPr>
            <a:endParaRPr lang="en-US" sz="1600" dirty="0">
              <a:solidFill>
                <a:schemeClr val="tx1">
                  <a:lumMod val="75000"/>
                  <a:lumOff val="25000"/>
                </a:schemeClr>
              </a:solidFill>
            </a:endParaRPr>
          </a:p>
          <a:p>
            <a:pPr marL="285750" indent="-285750">
              <a:buFont typeface="Arial" panose="020B0604020202020204" pitchFamily="34" charset="0"/>
              <a:buChar char="•"/>
            </a:pPr>
            <a:r>
              <a:rPr lang="en-US" sz="1600" dirty="0">
                <a:solidFill>
                  <a:schemeClr val="tx1">
                    <a:lumMod val="75000"/>
                    <a:lumOff val="25000"/>
                  </a:schemeClr>
                </a:solidFill>
              </a:rPr>
              <a:t>Takayuki Nagata, Yudai </a:t>
            </a:r>
            <a:r>
              <a:rPr lang="en-US" sz="1600" dirty="0" err="1">
                <a:solidFill>
                  <a:schemeClr val="tx1">
                    <a:lumMod val="75000"/>
                    <a:lumOff val="25000"/>
                  </a:schemeClr>
                </a:solidFill>
              </a:rPr>
              <a:t>Kanzaki</a:t>
            </a:r>
            <a:r>
              <a:rPr lang="en-US" sz="1600" dirty="0">
                <a:solidFill>
                  <a:schemeClr val="tx1">
                    <a:lumMod val="75000"/>
                    <a:lumOff val="25000"/>
                  </a:schemeClr>
                </a:solidFill>
              </a:rPr>
              <a:t>, Miku Kasai, </a:t>
            </a:r>
            <a:r>
              <a:rPr lang="en-US" sz="1600" dirty="0" err="1">
                <a:solidFill>
                  <a:schemeClr val="tx1">
                    <a:lumMod val="75000"/>
                    <a:lumOff val="25000"/>
                  </a:schemeClr>
                </a:solidFill>
              </a:rPr>
              <a:t>Muku</a:t>
            </a:r>
            <a:r>
              <a:rPr lang="en-US" sz="1600" dirty="0">
                <a:solidFill>
                  <a:schemeClr val="tx1">
                    <a:lumMod val="75000"/>
                    <a:lumOff val="25000"/>
                  </a:schemeClr>
                </a:solidFill>
              </a:rPr>
              <a:t> Miyagi, Taku </a:t>
            </a:r>
            <a:r>
              <a:rPr lang="en-US" sz="1600" dirty="0" err="1">
                <a:solidFill>
                  <a:schemeClr val="tx1">
                    <a:lumMod val="75000"/>
                    <a:lumOff val="25000"/>
                  </a:schemeClr>
                </a:solidFill>
              </a:rPr>
              <a:t>Nonomura</a:t>
            </a:r>
            <a:r>
              <a:rPr lang="en-US" sz="1600" dirty="0">
                <a:solidFill>
                  <a:schemeClr val="tx1">
                    <a:lumMod val="75000"/>
                    <a:lumOff val="25000"/>
                  </a:schemeClr>
                </a:solidFill>
              </a:rPr>
              <a:t> and Keisuke </a:t>
            </a:r>
            <a:r>
              <a:rPr lang="en-US" sz="1600" dirty="0" err="1">
                <a:solidFill>
                  <a:schemeClr val="tx1">
                    <a:lumMod val="75000"/>
                    <a:lumOff val="25000"/>
                  </a:schemeClr>
                </a:solidFill>
              </a:rPr>
              <a:t>Asai</a:t>
            </a:r>
            <a:r>
              <a:rPr lang="en-US" sz="1600" dirty="0">
                <a:solidFill>
                  <a:schemeClr val="tx1">
                    <a:lumMod val="75000"/>
                    <a:lumOff val="25000"/>
                  </a:schemeClr>
                </a:solidFill>
              </a:rPr>
              <a:t> are thanked for their efforts and support.</a:t>
            </a:r>
          </a:p>
          <a:p>
            <a:pPr marL="285750" indent="-285750">
              <a:buFont typeface="Arial" panose="020B0604020202020204" pitchFamily="34" charset="0"/>
              <a:buChar char="•"/>
            </a:pPr>
            <a:r>
              <a:rPr lang="en-US" sz="1600" dirty="0">
                <a:solidFill>
                  <a:schemeClr val="tx1">
                    <a:lumMod val="75000"/>
                    <a:lumOff val="25000"/>
                  </a:schemeClr>
                </a:solidFill>
              </a:rPr>
              <a:t>Resources supporting this work were provided by the NASA High-End Computing Program through the NASA Advanced Supercomputing Division at Ames Research Center.</a:t>
            </a:r>
          </a:p>
        </p:txBody>
      </p:sp>
      <p:pic>
        <p:nvPicPr>
          <p:cNvPr id="15" name="Picture 14">
            <a:extLst>
              <a:ext uri="{FF2B5EF4-FFF2-40B4-BE49-F238E27FC236}">
                <a16:creationId xmlns:a16="http://schemas.microsoft.com/office/drawing/2014/main" id="{6B03F152-3A69-3D7A-94C9-F3326E7C0E5A}"/>
              </a:ext>
            </a:extLst>
          </p:cNvPr>
          <p:cNvPicPr>
            <a:picLocks noChangeAspect="1"/>
          </p:cNvPicPr>
          <p:nvPr/>
        </p:nvPicPr>
        <p:blipFill rotWithShape="1">
          <a:blip r:embed="rId4">
            <a:extLst>
              <a:ext uri="{28A0092B-C50C-407E-A947-70E740481C1C}">
                <a14:useLocalDpi xmlns:a14="http://schemas.microsoft.com/office/drawing/2010/main" val="0"/>
              </a:ext>
            </a:extLst>
          </a:blip>
          <a:srcRect r="60494"/>
          <a:stretch/>
        </p:blipFill>
        <p:spPr>
          <a:xfrm>
            <a:off x="4205637" y="1890478"/>
            <a:ext cx="3780725" cy="1427238"/>
          </a:xfrm>
          <a:prstGeom prst="rect">
            <a:avLst/>
          </a:prstGeom>
        </p:spPr>
      </p:pic>
      <p:sp>
        <p:nvSpPr>
          <p:cNvPr id="2" name="bgBar">
            <a:extLst>
              <a:ext uri="{FF2B5EF4-FFF2-40B4-BE49-F238E27FC236}">
                <a16:creationId xmlns:a16="http://schemas.microsoft.com/office/drawing/2014/main" id="{BC6FAC92-CE73-46FA-E1B1-98B023FADE2D}"/>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rogressBar">
            <a:extLst>
              <a:ext uri="{FF2B5EF4-FFF2-40B4-BE49-F238E27FC236}">
                <a16:creationId xmlns:a16="http://schemas.microsoft.com/office/drawing/2014/main" id="{EA7EC9EB-9618-565D-D62A-0FD3FCFF4E3D}"/>
              </a:ext>
            </a:extLst>
          </p:cNvPr>
          <p:cNvSpPr/>
          <p:nvPr/>
        </p:nvSpPr>
        <p:spPr>
          <a:xfrm>
            <a:off x="0" y="6819900"/>
            <a:ext cx="115824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1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A11F2BD-341F-A04F-98EB-41816FEBBEF4}"/>
              </a:ext>
            </a:extLst>
          </p:cNvPr>
          <p:cNvSpPr txBox="1">
            <a:spLocks/>
          </p:cNvSpPr>
          <p:nvPr/>
        </p:nvSpPr>
        <p:spPr>
          <a:xfrm>
            <a:off x="0" y="566242"/>
            <a:ext cx="12192000" cy="92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Goal</a:t>
            </a:r>
          </a:p>
        </p:txBody>
      </p:sp>
      <p:sp>
        <p:nvSpPr>
          <p:cNvPr id="7" name="Content Placeholder 2">
            <a:extLst>
              <a:ext uri="{FF2B5EF4-FFF2-40B4-BE49-F238E27FC236}">
                <a16:creationId xmlns:a16="http://schemas.microsoft.com/office/drawing/2014/main" id="{BF022B3B-E67E-4458-8035-608CF1AE9993}"/>
              </a:ext>
            </a:extLst>
          </p:cNvPr>
          <p:cNvSpPr>
            <a:spLocks noGrp="1"/>
          </p:cNvSpPr>
          <p:nvPr>
            <p:ph idx="1"/>
          </p:nvPr>
        </p:nvSpPr>
        <p:spPr>
          <a:xfrm>
            <a:off x="225285" y="2763297"/>
            <a:ext cx="11741426" cy="2618692"/>
          </a:xfrm>
        </p:spPr>
        <p:txBody>
          <a:bodyPr>
            <a:noAutofit/>
          </a:bodyPr>
          <a:lstStyle/>
          <a:p>
            <a:pPr marL="0" indent="0" algn="ctr">
              <a:buNone/>
            </a:pPr>
            <a:r>
              <a:rPr lang="en-US" sz="3600" i="1" dirty="0"/>
              <a:t>“Provide the methodology to optimize unconventional airfoils and use them effectively to optimize rotor hover performance at Mars conditions.”</a:t>
            </a:r>
          </a:p>
        </p:txBody>
      </p:sp>
      <p:sp>
        <p:nvSpPr>
          <p:cNvPr id="2" name="Slide Number Placeholder 1">
            <a:extLst>
              <a:ext uri="{FF2B5EF4-FFF2-40B4-BE49-F238E27FC236}">
                <a16:creationId xmlns:a16="http://schemas.microsoft.com/office/drawing/2014/main" id="{22A79C86-8BDC-4DE2-94C3-1761DF0A942F}"/>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2</a:t>
            </a:fld>
            <a:endParaRPr lang="en-US" dirty="0">
              <a:solidFill>
                <a:schemeClr val="tx1"/>
              </a:solidFill>
            </a:endParaRPr>
          </a:p>
        </p:txBody>
      </p:sp>
      <p:pic>
        <p:nvPicPr>
          <p:cNvPr id="1026" name="Picture 2" descr="See the source image">
            <a:extLst>
              <a:ext uri="{FF2B5EF4-FFF2-40B4-BE49-F238E27FC236}">
                <a16:creationId xmlns:a16="http://schemas.microsoft.com/office/drawing/2014/main" id="{147DB768-F933-43F8-94A6-1818ED83B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3" name="bgBar">
            <a:extLst>
              <a:ext uri="{FF2B5EF4-FFF2-40B4-BE49-F238E27FC236}">
                <a16:creationId xmlns:a16="http://schemas.microsoft.com/office/drawing/2014/main" id="{98A9CCE3-AA00-CC5D-A6C0-9871468A3E6F}"/>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gressBar">
            <a:extLst>
              <a:ext uri="{FF2B5EF4-FFF2-40B4-BE49-F238E27FC236}">
                <a16:creationId xmlns:a16="http://schemas.microsoft.com/office/drawing/2014/main" id="{B248C56C-8947-EF67-31F7-2DC754B74D42}"/>
              </a:ext>
            </a:extLst>
          </p:cNvPr>
          <p:cNvSpPr/>
          <p:nvPr/>
        </p:nvSpPr>
        <p:spPr>
          <a:xfrm>
            <a:off x="0" y="6819900"/>
            <a:ext cx="12192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378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A11F2BD-341F-A04F-98EB-41816FEBBEF4}"/>
              </a:ext>
            </a:extLst>
          </p:cNvPr>
          <p:cNvSpPr txBox="1">
            <a:spLocks/>
          </p:cNvSpPr>
          <p:nvPr/>
        </p:nvSpPr>
        <p:spPr>
          <a:xfrm>
            <a:off x="0" y="3016255"/>
            <a:ext cx="12192000" cy="92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Thank you!</a:t>
            </a:r>
          </a:p>
        </p:txBody>
      </p:sp>
      <p:sp>
        <p:nvSpPr>
          <p:cNvPr id="4" name="Slide Number Placeholder 1">
            <a:extLst>
              <a:ext uri="{FF2B5EF4-FFF2-40B4-BE49-F238E27FC236}">
                <a16:creationId xmlns:a16="http://schemas.microsoft.com/office/drawing/2014/main" id="{CD97E8CE-C41A-CB8A-93AB-CAB35BFF0165}"/>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20</a:t>
            </a:fld>
            <a:endParaRPr lang="en-US" dirty="0">
              <a:solidFill>
                <a:schemeClr val="tx1"/>
              </a:solidFill>
            </a:endParaRPr>
          </a:p>
        </p:txBody>
      </p:sp>
      <p:pic>
        <p:nvPicPr>
          <p:cNvPr id="5" name="Picture 2" descr="See the source image">
            <a:extLst>
              <a:ext uri="{FF2B5EF4-FFF2-40B4-BE49-F238E27FC236}">
                <a16:creationId xmlns:a16="http://schemas.microsoft.com/office/drawing/2014/main" id="{0F90E218-9E7A-9A72-E71E-991F450BC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F63CAA22-5F7E-3232-BEE3-17B66B4C441B}"/>
              </a:ext>
            </a:extLst>
          </p:cNvPr>
          <p:cNvSpPr txBox="1">
            <a:spLocks/>
          </p:cNvSpPr>
          <p:nvPr/>
        </p:nvSpPr>
        <p:spPr>
          <a:xfrm>
            <a:off x="450166" y="1559375"/>
            <a:ext cx="11422966" cy="4617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2" name="bgBar">
            <a:extLst>
              <a:ext uri="{FF2B5EF4-FFF2-40B4-BE49-F238E27FC236}">
                <a16:creationId xmlns:a16="http://schemas.microsoft.com/office/drawing/2014/main" id="{6137AC90-3ACC-91EA-42F2-E76FD9DC5E2C}"/>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rogressBar">
            <a:extLst>
              <a:ext uri="{FF2B5EF4-FFF2-40B4-BE49-F238E27FC236}">
                <a16:creationId xmlns:a16="http://schemas.microsoft.com/office/drawing/2014/main" id="{B090C1EF-E51D-78EA-9ECB-87FBADC13662}"/>
              </a:ext>
            </a:extLst>
          </p:cNvPr>
          <p:cNvSpPr/>
          <p:nvPr/>
        </p:nvSpPr>
        <p:spPr>
          <a:xfrm>
            <a:off x="0" y="6819900"/>
            <a:ext cx="121920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586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4394D3-3E42-8918-4B21-E86C0AE78776}"/>
              </a:ext>
            </a:extLst>
          </p:cNvPr>
          <p:cNvPicPr>
            <a:picLocks noChangeAspect="1"/>
          </p:cNvPicPr>
          <p:nvPr/>
        </p:nvPicPr>
        <p:blipFill rotWithShape="1">
          <a:blip r:embed="rId3">
            <a:extLst>
              <a:ext uri="{28A0092B-C50C-407E-A947-70E740481C1C}">
                <a14:useLocalDpi xmlns:a14="http://schemas.microsoft.com/office/drawing/2010/main" val="0"/>
              </a:ext>
            </a:extLst>
          </a:blip>
          <a:srcRect l="10090" t="1" r="23768" b="1"/>
          <a:stretch/>
        </p:blipFill>
        <p:spPr>
          <a:xfrm>
            <a:off x="6868170" y="2701368"/>
            <a:ext cx="6554043" cy="4582931"/>
          </a:xfrm>
          <a:prstGeom prst="rect">
            <a:avLst/>
          </a:prstGeom>
        </p:spPr>
      </p:pic>
      <p:sp>
        <p:nvSpPr>
          <p:cNvPr id="11" name="Title 1">
            <a:extLst>
              <a:ext uri="{FF2B5EF4-FFF2-40B4-BE49-F238E27FC236}">
                <a16:creationId xmlns:a16="http://schemas.microsoft.com/office/drawing/2014/main" id="{AA11F2BD-341F-A04F-98EB-41816FEBBEF4}"/>
              </a:ext>
            </a:extLst>
          </p:cNvPr>
          <p:cNvSpPr txBox="1">
            <a:spLocks/>
          </p:cNvSpPr>
          <p:nvPr/>
        </p:nvSpPr>
        <p:spPr>
          <a:xfrm>
            <a:off x="0" y="566242"/>
            <a:ext cx="12192000" cy="92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Outline</a:t>
            </a:r>
          </a:p>
        </p:txBody>
      </p:sp>
      <p:sp>
        <p:nvSpPr>
          <p:cNvPr id="4" name="Slide Number Placeholder 1">
            <a:extLst>
              <a:ext uri="{FF2B5EF4-FFF2-40B4-BE49-F238E27FC236}">
                <a16:creationId xmlns:a16="http://schemas.microsoft.com/office/drawing/2014/main" id="{CD97E8CE-C41A-CB8A-93AB-CAB35BFF0165}"/>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3</a:t>
            </a:fld>
            <a:endParaRPr lang="en-US" dirty="0">
              <a:solidFill>
                <a:schemeClr val="tx1"/>
              </a:solidFill>
            </a:endParaRPr>
          </a:p>
        </p:txBody>
      </p:sp>
      <p:pic>
        <p:nvPicPr>
          <p:cNvPr id="5" name="Picture 2" descr="See the source image">
            <a:extLst>
              <a:ext uri="{FF2B5EF4-FFF2-40B4-BE49-F238E27FC236}">
                <a16:creationId xmlns:a16="http://schemas.microsoft.com/office/drawing/2014/main" id="{0F90E218-9E7A-9A72-E71E-991F450BC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772BDB-B993-C185-6E20-21BC4690B19B}"/>
              </a:ext>
            </a:extLst>
          </p:cNvPr>
          <p:cNvSpPr txBox="1"/>
          <p:nvPr/>
        </p:nvSpPr>
        <p:spPr>
          <a:xfrm>
            <a:off x="7712744" y="6149135"/>
            <a:ext cx="4864894" cy="646331"/>
          </a:xfrm>
          <a:prstGeom prst="rect">
            <a:avLst/>
          </a:prstGeom>
          <a:noFill/>
        </p:spPr>
        <p:txBody>
          <a:bodyPr wrap="square" rtlCol="0">
            <a:spAutoFit/>
          </a:bodyPr>
          <a:lstStyle/>
          <a:p>
            <a:pPr algn="ctr"/>
            <a:r>
              <a:rPr lang="en-US" dirty="0"/>
              <a:t>Mars Science Helicopter </a:t>
            </a:r>
          </a:p>
          <a:p>
            <a:pPr algn="ctr"/>
            <a:r>
              <a:rPr lang="en-US" dirty="0"/>
              <a:t>(MSH) hexacopter</a:t>
            </a:r>
          </a:p>
        </p:txBody>
      </p:sp>
      <p:sp>
        <p:nvSpPr>
          <p:cNvPr id="7" name="Content Placeholder 2">
            <a:extLst>
              <a:ext uri="{FF2B5EF4-FFF2-40B4-BE49-F238E27FC236}">
                <a16:creationId xmlns:a16="http://schemas.microsoft.com/office/drawing/2014/main" id="{BF022B3B-E67E-4458-8035-608CF1AE9993}"/>
              </a:ext>
            </a:extLst>
          </p:cNvPr>
          <p:cNvSpPr>
            <a:spLocks noGrp="1"/>
          </p:cNvSpPr>
          <p:nvPr>
            <p:ph idx="1"/>
          </p:nvPr>
        </p:nvSpPr>
        <p:spPr>
          <a:xfrm>
            <a:off x="605218" y="1621743"/>
            <a:ext cx="9761296" cy="4763229"/>
          </a:xfrm>
          <a:noFill/>
        </p:spPr>
        <p:txBody>
          <a:bodyPr>
            <a:normAutofit/>
          </a:bodyPr>
          <a:lstStyle/>
          <a:p>
            <a:r>
              <a:rPr lang="en-US" sz="3600" dirty="0"/>
              <a:t>High-subsonic, Low Reynolds Number Conditions</a:t>
            </a:r>
          </a:p>
          <a:p>
            <a:r>
              <a:rPr lang="en-US" sz="3600" dirty="0"/>
              <a:t>The ELISA Optimization Toolset</a:t>
            </a:r>
          </a:p>
          <a:p>
            <a:pPr lvl="1"/>
            <a:r>
              <a:rPr lang="en-US" sz="3200" dirty="0"/>
              <a:t>High-level Overview</a:t>
            </a:r>
          </a:p>
          <a:p>
            <a:pPr lvl="1"/>
            <a:r>
              <a:rPr lang="en-US" sz="3200" dirty="0"/>
              <a:t>Airfoil Parameterization and Optimization</a:t>
            </a:r>
          </a:p>
          <a:p>
            <a:pPr lvl="1"/>
            <a:r>
              <a:rPr lang="en-US" sz="3200" dirty="0"/>
              <a:t>Rotor Optimization</a:t>
            </a:r>
          </a:p>
          <a:p>
            <a:r>
              <a:rPr lang="en-US" sz="3600" dirty="0"/>
              <a:t>Conclusions</a:t>
            </a:r>
          </a:p>
          <a:p>
            <a:r>
              <a:rPr lang="en-US" sz="3600" dirty="0"/>
              <a:t>Future Work</a:t>
            </a:r>
          </a:p>
          <a:p>
            <a:pPr marL="0" indent="0">
              <a:buNone/>
            </a:pPr>
            <a:endParaRPr lang="en-US" sz="3600" dirty="0"/>
          </a:p>
        </p:txBody>
      </p:sp>
      <p:sp>
        <p:nvSpPr>
          <p:cNvPr id="2" name="TextBox 1">
            <a:extLst>
              <a:ext uri="{FF2B5EF4-FFF2-40B4-BE49-F238E27FC236}">
                <a16:creationId xmlns:a16="http://schemas.microsoft.com/office/drawing/2014/main" id="{5B313F41-10F3-7185-4268-6748AB6CDFCB}"/>
              </a:ext>
            </a:extLst>
          </p:cNvPr>
          <p:cNvSpPr txBox="1"/>
          <p:nvPr/>
        </p:nvSpPr>
        <p:spPr>
          <a:xfrm>
            <a:off x="10885714" y="5682343"/>
            <a:ext cx="184731" cy="369332"/>
          </a:xfrm>
          <a:prstGeom prst="rect">
            <a:avLst/>
          </a:prstGeom>
          <a:noFill/>
        </p:spPr>
        <p:txBody>
          <a:bodyPr wrap="none" rtlCol="0">
            <a:spAutoFit/>
          </a:bodyPr>
          <a:lstStyle/>
          <a:p>
            <a:endParaRPr lang="en-US" dirty="0"/>
          </a:p>
        </p:txBody>
      </p:sp>
      <p:sp>
        <p:nvSpPr>
          <p:cNvPr id="3" name="bgBar">
            <a:extLst>
              <a:ext uri="{FF2B5EF4-FFF2-40B4-BE49-F238E27FC236}">
                <a16:creationId xmlns:a16="http://schemas.microsoft.com/office/drawing/2014/main" id="{1CE0F059-892B-603C-28E3-3FD4E9D41056}"/>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gressBar">
            <a:extLst>
              <a:ext uri="{FF2B5EF4-FFF2-40B4-BE49-F238E27FC236}">
                <a16:creationId xmlns:a16="http://schemas.microsoft.com/office/drawing/2014/main" id="{E6366E02-93DB-DA19-BB2F-9466B8467D5E}"/>
              </a:ext>
            </a:extLst>
          </p:cNvPr>
          <p:cNvSpPr/>
          <p:nvPr/>
        </p:nvSpPr>
        <p:spPr>
          <a:xfrm>
            <a:off x="0" y="6819900"/>
            <a:ext cx="18288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4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9BBA47B-81E5-77C6-B741-2DB20AE2F187}"/>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High-subsonic, Low Reynolds Number</a:t>
            </a:r>
          </a:p>
        </p:txBody>
      </p:sp>
      <p:sp>
        <p:nvSpPr>
          <p:cNvPr id="3" name="Content Placeholder 2">
            <a:extLst>
              <a:ext uri="{FF2B5EF4-FFF2-40B4-BE49-F238E27FC236}">
                <a16:creationId xmlns:a16="http://schemas.microsoft.com/office/drawing/2014/main" id="{4EA341FB-32F7-2F0C-052E-434FE8062B61}"/>
              </a:ext>
            </a:extLst>
          </p:cNvPr>
          <p:cNvSpPr>
            <a:spLocks noGrp="1"/>
          </p:cNvSpPr>
          <p:nvPr>
            <p:ph idx="1"/>
          </p:nvPr>
        </p:nvSpPr>
        <p:spPr>
          <a:xfrm>
            <a:off x="838200" y="1825625"/>
            <a:ext cx="10515600" cy="2242701"/>
          </a:xfrm>
        </p:spPr>
        <p:txBody>
          <a:bodyPr>
            <a:normAutofit/>
          </a:bodyPr>
          <a:lstStyle/>
          <a:p>
            <a:r>
              <a:rPr lang="en-US" dirty="0"/>
              <a:t>Density </a:t>
            </a:r>
            <a:r>
              <a:rPr lang="el-GR" i="1" dirty="0">
                <a:latin typeface="Calibri" panose="020F0502020204030204" pitchFamily="34" charset="0"/>
                <a:cs typeface="Calibri" panose="020F0502020204030204" pitchFamily="34" charset="0"/>
              </a:rPr>
              <a:t>ρ</a:t>
            </a:r>
            <a:r>
              <a:rPr lang="en-US" dirty="0">
                <a:latin typeface="Calibri" panose="020F0502020204030204" pitchFamily="34" charset="0"/>
                <a:cs typeface="Calibri" panose="020F0502020204030204" pitchFamily="34" charset="0"/>
              </a:rPr>
              <a:t> </a:t>
            </a:r>
            <a:r>
              <a:rPr lang="en-US" b="0" i="0" dirty="0">
                <a:solidFill>
                  <a:srgbClr val="202122"/>
                </a:solidFill>
                <a:effectLst/>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0.017 </a:t>
            </a:r>
            <a:r>
              <a:rPr lang="en-US" dirty="0"/>
              <a:t>kg/m</a:t>
            </a:r>
            <a:r>
              <a:rPr lang="en-US" baseline="30000" dirty="0"/>
              <a:t>3</a:t>
            </a:r>
            <a:endParaRPr lang="en-US" i="1" dirty="0"/>
          </a:p>
          <a:p>
            <a:r>
              <a:rPr lang="en-US" i="1" dirty="0" err="1"/>
              <a:t>M</a:t>
            </a:r>
            <a:r>
              <a:rPr lang="en-US" i="1" baseline="-25000" dirty="0" err="1"/>
              <a:t>tip</a:t>
            </a:r>
            <a:r>
              <a:rPr lang="en-US" dirty="0"/>
              <a:t> = 0.80</a:t>
            </a:r>
          </a:p>
          <a:p>
            <a:r>
              <a:rPr lang="en-US" dirty="0"/>
              <a:t>Reynolds number </a:t>
            </a:r>
            <a:r>
              <a:rPr lang="en-US" i="1" dirty="0"/>
              <a:t>r/R</a:t>
            </a:r>
            <a:r>
              <a:rPr lang="en-US" dirty="0"/>
              <a:t> = 0.75 and </a:t>
            </a:r>
            <a:r>
              <a:rPr lang="en-US" i="1" dirty="0"/>
              <a:t>Re</a:t>
            </a:r>
            <a:r>
              <a:rPr lang="en-US" dirty="0"/>
              <a:t> = 20,000</a:t>
            </a:r>
          </a:p>
          <a:p>
            <a:r>
              <a:rPr lang="en-US" dirty="0"/>
              <a:t>Most available low Re research at </a:t>
            </a:r>
            <a:r>
              <a:rPr lang="en-US" i="1" dirty="0"/>
              <a:t>Re</a:t>
            </a:r>
            <a:r>
              <a:rPr lang="en-US" dirty="0"/>
              <a:t> &gt; 100,000 and </a:t>
            </a:r>
            <a:r>
              <a:rPr lang="en-US" i="1" dirty="0"/>
              <a:t>M</a:t>
            </a:r>
            <a:r>
              <a:rPr lang="en-US" dirty="0"/>
              <a:t> &lt; 0.30</a:t>
            </a:r>
          </a:p>
          <a:p>
            <a:endParaRPr lang="en-US" dirty="0"/>
          </a:p>
        </p:txBody>
      </p:sp>
      <p:sp>
        <p:nvSpPr>
          <p:cNvPr id="11" name="Rectangle 10">
            <a:extLst>
              <a:ext uri="{FF2B5EF4-FFF2-40B4-BE49-F238E27FC236}">
                <a16:creationId xmlns:a16="http://schemas.microsoft.com/office/drawing/2014/main" id="{E4A2D348-C708-DF81-A55D-007AA93CB16B}"/>
              </a:ext>
            </a:extLst>
          </p:cNvPr>
          <p:cNvSpPr/>
          <p:nvPr/>
        </p:nvSpPr>
        <p:spPr>
          <a:xfrm>
            <a:off x="-50510" y="-21012"/>
            <a:ext cx="12407855" cy="70957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0201_0.25c_6deg_30fps">
            <a:hlinkClick r:id="" action="ppaction://media"/>
            <a:extLst>
              <a:ext uri="{FF2B5EF4-FFF2-40B4-BE49-F238E27FC236}">
                <a16:creationId xmlns:a16="http://schemas.microsoft.com/office/drawing/2014/main" id="{DE2CDCA1-398A-9D90-AA60-C27ABF67C7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35" y="401366"/>
            <a:ext cx="12192000" cy="5983287"/>
          </a:xfrm>
          <a:prstGeom prst="rect">
            <a:avLst/>
          </a:prstGeom>
        </p:spPr>
      </p:pic>
      <p:sp>
        <p:nvSpPr>
          <p:cNvPr id="12" name="Rectangle 11">
            <a:extLst>
              <a:ext uri="{FF2B5EF4-FFF2-40B4-BE49-F238E27FC236}">
                <a16:creationId xmlns:a16="http://schemas.microsoft.com/office/drawing/2014/main" id="{74093C02-0D56-33E6-523D-8D852BF782A8}"/>
              </a:ext>
            </a:extLst>
          </p:cNvPr>
          <p:cNvSpPr/>
          <p:nvPr/>
        </p:nvSpPr>
        <p:spPr>
          <a:xfrm>
            <a:off x="-50511" y="-21012"/>
            <a:ext cx="12407855" cy="70957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511C4F3F-8AEC-028A-7E46-C72842C6EA3E}"/>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4</a:t>
            </a:fld>
            <a:endParaRPr lang="en-US" dirty="0">
              <a:solidFill>
                <a:schemeClr val="tx1"/>
              </a:solidFill>
            </a:endParaRPr>
          </a:p>
        </p:txBody>
      </p:sp>
      <p:sp>
        <p:nvSpPr>
          <p:cNvPr id="15" name="Rectangle 14">
            <a:extLst>
              <a:ext uri="{FF2B5EF4-FFF2-40B4-BE49-F238E27FC236}">
                <a16:creationId xmlns:a16="http://schemas.microsoft.com/office/drawing/2014/main" id="{4266F20B-681B-5C78-D77D-0A28F6E69439}"/>
              </a:ext>
            </a:extLst>
          </p:cNvPr>
          <p:cNvSpPr/>
          <p:nvPr/>
        </p:nvSpPr>
        <p:spPr>
          <a:xfrm>
            <a:off x="-38935" y="41383"/>
            <a:ext cx="12407855" cy="7095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See the source image">
            <a:extLst>
              <a:ext uri="{FF2B5EF4-FFF2-40B4-BE49-F238E27FC236}">
                <a16:creationId xmlns:a16="http://schemas.microsoft.com/office/drawing/2014/main" id="{092787BF-D368-47E3-3C01-03CE7BEEE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11874-01AD-4EE3-D55D-0CCE96865760}"/>
              </a:ext>
            </a:extLst>
          </p:cNvPr>
          <p:cNvSpPr txBox="1"/>
          <p:nvPr/>
        </p:nvSpPr>
        <p:spPr>
          <a:xfrm>
            <a:off x="2901927" y="6315169"/>
            <a:ext cx="6604000" cy="369332"/>
          </a:xfrm>
          <a:prstGeom prst="rect">
            <a:avLst/>
          </a:prstGeom>
          <a:noFill/>
        </p:spPr>
        <p:txBody>
          <a:bodyPr wrap="square" rtlCol="0">
            <a:spAutoFit/>
          </a:bodyPr>
          <a:lstStyle/>
          <a:p>
            <a:r>
              <a:rPr lang="en-US" dirty="0">
                <a:solidFill>
                  <a:schemeClr val="bg1"/>
                </a:solidFill>
              </a:rPr>
              <a:t>roamx-0201 type airfoil at </a:t>
            </a:r>
            <a:r>
              <a:rPr lang="en-US" i="1" dirty="0">
                <a:solidFill>
                  <a:schemeClr val="bg1"/>
                </a:solidFill>
              </a:rPr>
              <a:t>Re</a:t>
            </a:r>
            <a:r>
              <a:rPr lang="en-US" dirty="0">
                <a:solidFill>
                  <a:schemeClr val="bg1"/>
                </a:solidFill>
              </a:rPr>
              <a:t> = 20,000, </a:t>
            </a:r>
            <a:r>
              <a:rPr lang="en-US" i="1" dirty="0">
                <a:solidFill>
                  <a:schemeClr val="bg1"/>
                </a:solidFill>
              </a:rPr>
              <a:t>M</a:t>
            </a:r>
            <a:r>
              <a:rPr lang="en-US" dirty="0">
                <a:solidFill>
                  <a:schemeClr val="bg1"/>
                </a:solidFill>
              </a:rPr>
              <a:t> = 0.60, </a:t>
            </a:r>
            <a:r>
              <a:rPr lang="el-GR" i="1" dirty="0">
                <a:solidFill>
                  <a:schemeClr val="bg1"/>
                </a:solidFill>
              </a:rPr>
              <a:t>α</a:t>
            </a:r>
            <a:r>
              <a:rPr lang="en-US" dirty="0">
                <a:solidFill>
                  <a:schemeClr val="bg1"/>
                </a:solidFill>
              </a:rPr>
              <a:t> = 6 degrees</a:t>
            </a:r>
          </a:p>
        </p:txBody>
      </p:sp>
      <p:sp>
        <p:nvSpPr>
          <p:cNvPr id="22" name="TextBox 21">
            <a:extLst>
              <a:ext uri="{FF2B5EF4-FFF2-40B4-BE49-F238E27FC236}">
                <a16:creationId xmlns:a16="http://schemas.microsoft.com/office/drawing/2014/main" id="{0633F575-6E0C-A053-3293-A187822565D0}"/>
              </a:ext>
            </a:extLst>
          </p:cNvPr>
          <p:cNvSpPr txBox="1"/>
          <p:nvPr/>
        </p:nvSpPr>
        <p:spPr>
          <a:xfrm>
            <a:off x="-142875" y="4493419"/>
            <a:ext cx="184731" cy="369332"/>
          </a:xfrm>
          <a:prstGeom prst="rect">
            <a:avLst/>
          </a:prstGeom>
          <a:noFill/>
        </p:spPr>
        <p:txBody>
          <a:bodyPr wrap="none" rtlCol="0">
            <a:spAutoFit/>
          </a:bodyPr>
          <a:lstStyle/>
          <a:p>
            <a:endParaRPr lang="en-US" dirty="0"/>
          </a:p>
        </p:txBody>
      </p:sp>
      <p:grpSp>
        <p:nvGrpSpPr>
          <p:cNvPr id="23" name="Group 22">
            <a:extLst>
              <a:ext uri="{FF2B5EF4-FFF2-40B4-BE49-F238E27FC236}">
                <a16:creationId xmlns:a16="http://schemas.microsoft.com/office/drawing/2014/main" id="{181C30C5-968E-C668-B0EB-D1C89F2B0B25}"/>
              </a:ext>
            </a:extLst>
          </p:cNvPr>
          <p:cNvGrpSpPr/>
          <p:nvPr/>
        </p:nvGrpSpPr>
        <p:grpSpPr>
          <a:xfrm>
            <a:off x="74202" y="3219919"/>
            <a:ext cx="4701976" cy="875054"/>
            <a:chOff x="74202" y="3219919"/>
            <a:chExt cx="4701976" cy="875054"/>
          </a:xfrm>
        </p:grpSpPr>
        <p:grpSp>
          <p:nvGrpSpPr>
            <p:cNvPr id="5" name="Group 4">
              <a:extLst>
                <a:ext uri="{FF2B5EF4-FFF2-40B4-BE49-F238E27FC236}">
                  <a16:creationId xmlns:a16="http://schemas.microsoft.com/office/drawing/2014/main" id="{53DBFC74-0D12-ADBA-ED71-246B836CD85D}"/>
                </a:ext>
              </a:extLst>
            </p:cNvPr>
            <p:cNvGrpSpPr/>
            <p:nvPr/>
          </p:nvGrpSpPr>
          <p:grpSpPr>
            <a:xfrm>
              <a:off x="1139004" y="3640352"/>
              <a:ext cx="3637174" cy="454621"/>
              <a:chOff x="1081728" y="6404450"/>
              <a:chExt cx="3637174" cy="454621"/>
            </a:xfrm>
          </p:grpSpPr>
          <p:sp>
            <p:nvSpPr>
              <p:cNvPr id="6" name="TextBox 5">
                <a:extLst>
                  <a:ext uri="{FF2B5EF4-FFF2-40B4-BE49-F238E27FC236}">
                    <a16:creationId xmlns:a16="http://schemas.microsoft.com/office/drawing/2014/main" id="{567A2C44-3691-B612-1C77-6912B3721F2C}"/>
                  </a:ext>
                </a:extLst>
              </p:cNvPr>
              <p:cNvSpPr txBox="1"/>
              <p:nvPr/>
            </p:nvSpPr>
            <p:spPr>
              <a:xfrm>
                <a:off x="1803034" y="6489739"/>
                <a:ext cx="2194560" cy="369332"/>
              </a:xfrm>
              <a:prstGeom prst="rect">
                <a:avLst/>
              </a:prstGeom>
              <a:noFill/>
            </p:spPr>
            <p:txBody>
              <a:bodyPr wrap="square" rtlCol="0">
                <a:spAutoFit/>
              </a:bodyPr>
              <a:lstStyle/>
              <a:p>
                <a:pPr algn="ctr"/>
                <a:r>
                  <a:rPr lang="en-US" dirty="0">
                    <a:solidFill>
                      <a:schemeClr val="bg1"/>
                    </a:solidFill>
                  </a:rPr>
                  <a:t>airfoil</a:t>
                </a:r>
              </a:p>
            </p:txBody>
          </p:sp>
          <p:sp>
            <p:nvSpPr>
              <p:cNvPr id="7" name="Left Bracket 6">
                <a:extLst>
                  <a:ext uri="{FF2B5EF4-FFF2-40B4-BE49-F238E27FC236}">
                    <a16:creationId xmlns:a16="http://schemas.microsoft.com/office/drawing/2014/main" id="{65FEEF10-8B5E-9929-CB72-904B915C76DE}"/>
                  </a:ext>
                </a:extLst>
              </p:cNvPr>
              <p:cNvSpPr/>
              <p:nvPr/>
            </p:nvSpPr>
            <p:spPr>
              <a:xfrm rot="16200000">
                <a:off x="2857669" y="4628509"/>
                <a:ext cx="85291" cy="3637174"/>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7" name="Straight Arrow Connector 16">
              <a:extLst>
                <a:ext uri="{FF2B5EF4-FFF2-40B4-BE49-F238E27FC236}">
                  <a16:creationId xmlns:a16="http://schemas.microsoft.com/office/drawing/2014/main" id="{349DA14A-B507-18B3-3794-AF43A385F1F1}"/>
                </a:ext>
              </a:extLst>
            </p:cNvPr>
            <p:cNvCxnSpPr>
              <a:cxnSpLocks/>
            </p:cNvCxnSpPr>
            <p:nvPr/>
          </p:nvCxnSpPr>
          <p:spPr>
            <a:xfrm flipV="1">
              <a:off x="74202" y="3533196"/>
              <a:ext cx="914400" cy="10715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80BB6F5-26DC-F14F-6007-8EE8124876F9}"/>
                </a:ext>
              </a:extLst>
            </p:cNvPr>
            <p:cNvSpPr txBox="1"/>
            <p:nvPr/>
          </p:nvSpPr>
          <p:spPr>
            <a:xfrm>
              <a:off x="222834" y="3219919"/>
              <a:ext cx="485376" cy="369332"/>
            </a:xfrm>
            <a:prstGeom prst="rect">
              <a:avLst/>
            </a:prstGeom>
            <a:noFill/>
          </p:spPr>
          <p:txBody>
            <a:bodyPr wrap="square" rtlCol="0">
              <a:spAutoFit/>
            </a:bodyPr>
            <a:lstStyle/>
            <a:p>
              <a:pPr algn="ctr"/>
              <a:r>
                <a:rPr lang="en-US" i="1" dirty="0">
                  <a:solidFill>
                    <a:schemeClr val="bg1"/>
                  </a:solidFill>
                  <a:latin typeface="Calibri" panose="020F0502020204030204" pitchFamily="34" charset="0"/>
                  <a:cs typeface="Calibri" panose="020F0502020204030204" pitchFamily="34" charset="0"/>
                </a:rPr>
                <a:t>V</a:t>
              </a:r>
              <a:r>
                <a:rPr lang="en-US" b="0" i="1" baseline="-25000" dirty="0">
                  <a:solidFill>
                    <a:schemeClr val="bg1"/>
                  </a:solidFill>
                  <a:effectLst/>
                  <a:latin typeface="Calibri" panose="020F0502020204030204" pitchFamily="34" charset="0"/>
                  <a:cs typeface="Calibri" panose="020F0502020204030204" pitchFamily="34" charset="0"/>
                </a:rPr>
                <a:t>∞</a:t>
              </a:r>
              <a:endParaRPr lang="en-US" i="1" baseline="-25000" dirty="0">
                <a:solidFill>
                  <a:schemeClr val="bg1"/>
                </a:solidFill>
                <a:latin typeface="Calibri" panose="020F0502020204030204" pitchFamily="34" charset="0"/>
                <a:cs typeface="Calibri" panose="020F0502020204030204" pitchFamily="34" charset="0"/>
              </a:endParaRPr>
            </a:p>
          </p:txBody>
        </p:sp>
      </p:grpSp>
      <p:sp>
        <p:nvSpPr>
          <p:cNvPr id="2" name="bgBar">
            <a:extLst>
              <a:ext uri="{FF2B5EF4-FFF2-40B4-BE49-F238E27FC236}">
                <a16:creationId xmlns:a16="http://schemas.microsoft.com/office/drawing/2014/main" id="{3EA133D8-0582-18F8-1993-63B80969883C}"/>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gressBar">
            <a:extLst>
              <a:ext uri="{FF2B5EF4-FFF2-40B4-BE49-F238E27FC236}">
                <a16:creationId xmlns:a16="http://schemas.microsoft.com/office/drawing/2014/main" id="{B9612F19-FC37-F018-3745-9C60CC4B20AB}"/>
              </a:ext>
            </a:extLst>
          </p:cNvPr>
          <p:cNvSpPr/>
          <p:nvPr/>
        </p:nvSpPr>
        <p:spPr>
          <a:xfrm>
            <a:off x="0" y="6819900"/>
            <a:ext cx="24384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95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000"/>
                                        <p:tgtEl>
                                          <p:spTgt spid="12"/>
                                        </p:tgtEl>
                                      </p:cBhvr>
                                    </p:animEffect>
                                    <p:set>
                                      <p:cBhvr>
                                        <p:cTn id="15" dur="1" fill="hold">
                                          <p:stCondLst>
                                            <p:cond delay="999"/>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3334" fill="hold"/>
                                        <p:tgtEl>
                                          <p:spTgt spid="13"/>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3"/>
                </p:tgtEl>
              </p:cMediaNode>
            </p:video>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3"/>
                  </p:tgtEl>
                </p:cond>
              </p:nextCondLst>
            </p:seq>
          </p:childTnLst>
        </p:cTn>
      </p:par>
    </p:tnLst>
    <p:bldLst>
      <p:bldP spid="11" grpId="0" animBg="1"/>
      <p:bldP spid="12" grpId="0" animBg="1"/>
      <p:bldP spid="12" grpId="1"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B464AD44-FABC-3D89-F852-8C5D1097C3AA}"/>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5</a:t>
            </a:fld>
            <a:endParaRPr lang="en-US" dirty="0">
              <a:solidFill>
                <a:schemeClr val="tx1"/>
              </a:solidFill>
            </a:endParaRPr>
          </a:p>
        </p:txBody>
      </p:sp>
      <p:pic>
        <p:nvPicPr>
          <p:cNvPr id="10" name="Picture 2" descr="See the source image">
            <a:extLst>
              <a:ext uri="{FF2B5EF4-FFF2-40B4-BE49-F238E27FC236}">
                <a16:creationId xmlns:a16="http://schemas.microsoft.com/office/drawing/2014/main" id="{F0B3E174-E072-69FD-EB87-A4AE11D5C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41E9E597-B57D-CFBB-D487-E6B94F99E5A4}"/>
              </a:ext>
            </a:extLst>
          </p:cNvPr>
          <p:cNvSpPr>
            <a:spLocks noGrp="1"/>
          </p:cNvSpPr>
          <p:nvPr>
            <p:ph idx="1"/>
          </p:nvPr>
        </p:nvSpPr>
        <p:spPr>
          <a:xfrm>
            <a:off x="605217" y="1621743"/>
            <a:ext cx="10981561" cy="4763229"/>
          </a:xfrm>
          <a:noFill/>
        </p:spPr>
        <p:txBody>
          <a:bodyPr>
            <a:normAutofit/>
          </a:bodyPr>
          <a:lstStyle/>
          <a:p>
            <a:r>
              <a:rPr lang="en-US" sz="3600" dirty="0"/>
              <a:t>The Evolutionary </a:t>
            </a:r>
            <a:r>
              <a:rPr lang="en-US" sz="3600" dirty="0" err="1"/>
              <a:t>aLgorithm</a:t>
            </a:r>
            <a:r>
              <a:rPr lang="en-US" sz="3600" dirty="0"/>
              <a:t> for Iterative Studies of Aeromechanics (ELISA)</a:t>
            </a:r>
          </a:p>
          <a:p>
            <a:r>
              <a:rPr lang="en-US" sz="3600" dirty="0"/>
              <a:t>Dual consecutive Genetic Algorithms (GA) to perform sequential airfoil and rotor optimization</a:t>
            </a:r>
          </a:p>
          <a:p>
            <a:pPr lvl="1"/>
            <a:r>
              <a:rPr lang="en-US" sz="3200" dirty="0"/>
              <a:t>Airfoil optimization (section performance, OVERFLOW)</a:t>
            </a:r>
          </a:p>
          <a:p>
            <a:pPr lvl="1"/>
            <a:r>
              <a:rPr lang="en-US" sz="3200" dirty="0"/>
              <a:t>Rotor optimization (hover performance, CAMRAD II)</a:t>
            </a:r>
          </a:p>
          <a:p>
            <a:pPr lvl="2"/>
            <a:r>
              <a:rPr lang="en-US" sz="2800" dirty="0"/>
              <a:t>Linking the collection of optimal airfoils (as function of angle of attack) to the rotor optimization</a:t>
            </a:r>
          </a:p>
        </p:txBody>
      </p:sp>
      <p:sp>
        <p:nvSpPr>
          <p:cNvPr id="14" name="Title 1">
            <a:extLst>
              <a:ext uri="{FF2B5EF4-FFF2-40B4-BE49-F238E27FC236}">
                <a16:creationId xmlns:a16="http://schemas.microsoft.com/office/drawing/2014/main" id="{32768709-814E-E008-D499-10465140E449}"/>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ELISA: High-level Overview</a:t>
            </a:r>
          </a:p>
        </p:txBody>
      </p:sp>
      <p:sp>
        <p:nvSpPr>
          <p:cNvPr id="2" name="bgBar">
            <a:extLst>
              <a:ext uri="{FF2B5EF4-FFF2-40B4-BE49-F238E27FC236}">
                <a16:creationId xmlns:a16="http://schemas.microsoft.com/office/drawing/2014/main" id="{83CA589A-42C1-0BD3-6824-389A6FACB7C1}"/>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rogressBar">
            <a:extLst>
              <a:ext uri="{FF2B5EF4-FFF2-40B4-BE49-F238E27FC236}">
                <a16:creationId xmlns:a16="http://schemas.microsoft.com/office/drawing/2014/main" id="{BA4F12C6-4DEA-E149-5596-6B6C59C1711C}"/>
              </a:ext>
            </a:extLst>
          </p:cNvPr>
          <p:cNvSpPr/>
          <p:nvPr/>
        </p:nvSpPr>
        <p:spPr>
          <a:xfrm>
            <a:off x="0" y="6819900"/>
            <a:ext cx="30480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000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EAB24-68C7-EABB-6A50-ECDC5C4704BA}"/>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429E701C-8A91-45C7-B5D8-7258E5DA948C}"/>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6</a:t>
            </a:fld>
            <a:endParaRPr lang="en-US" dirty="0">
              <a:solidFill>
                <a:schemeClr val="tx1"/>
              </a:solidFill>
            </a:endParaRPr>
          </a:p>
        </p:txBody>
      </p:sp>
      <p:pic>
        <p:nvPicPr>
          <p:cNvPr id="10" name="Picture 2" descr="See the source image">
            <a:extLst>
              <a:ext uri="{FF2B5EF4-FFF2-40B4-BE49-F238E27FC236}">
                <a16:creationId xmlns:a16="http://schemas.microsoft.com/office/drawing/2014/main" id="{A7E319B8-B6D3-4A98-4E30-DD7875BE8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A0EB6EDA-F185-B313-2FB1-6F3E0A95CB07}"/>
              </a:ext>
            </a:extLst>
          </p:cNvPr>
          <p:cNvSpPr>
            <a:spLocks noGrp="1"/>
          </p:cNvSpPr>
          <p:nvPr>
            <p:ph idx="1"/>
          </p:nvPr>
        </p:nvSpPr>
        <p:spPr>
          <a:xfrm>
            <a:off x="605217" y="1621743"/>
            <a:ext cx="10981561" cy="4763229"/>
          </a:xfrm>
          <a:noFill/>
        </p:spPr>
        <p:txBody>
          <a:bodyPr>
            <a:normAutofit/>
          </a:bodyPr>
          <a:lstStyle/>
          <a:p>
            <a:r>
              <a:rPr lang="en-US" sz="3600" dirty="0"/>
              <a:t>Multi-objective optimization with variety of objective choices</a:t>
            </a:r>
          </a:p>
          <a:p>
            <a:pPr lvl="1"/>
            <a:r>
              <a:rPr lang="en-US" sz="3200" dirty="0"/>
              <a:t>Up to three-objectives simultaneously</a:t>
            </a:r>
          </a:p>
          <a:p>
            <a:pPr lvl="1"/>
            <a:r>
              <a:rPr lang="en-US" sz="3200" dirty="0"/>
              <a:t>Airfoils: lift, drag, thickness ratio, (Reynolds number)</a:t>
            </a:r>
          </a:p>
          <a:p>
            <a:pPr lvl="1"/>
            <a:r>
              <a:rPr lang="en-US" sz="3200" dirty="0"/>
              <a:t>Rotors: blade loading, rotor power, (density)</a:t>
            </a:r>
          </a:p>
          <a:p>
            <a:pPr marL="0" indent="0">
              <a:buNone/>
            </a:pPr>
            <a:endParaRPr lang="en-US" sz="3600" dirty="0"/>
          </a:p>
        </p:txBody>
      </p:sp>
      <p:sp>
        <p:nvSpPr>
          <p:cNvPr id="14" name="Title 1">
            <a:extLst>
              <a:ext uri="{FF2B5EF4-FFF2-40B4-BE49-F238E27FC236}">
                <a16:creationId xmlns:a16="http://schemas.microsoft.com/office/drawing/2014/main" id="{CF153B1F-50A2-38ED-DF57-85AEE95B9CDD}"/>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ELISA: High-level Overview</a:t>
            </a:r>
          </a:p>
        </p:txBody>
      </p:sp>
      <p:sp>
        <p:nvSpPr>
          <p:cNvPr id="2" name="bgBar">
            <a:extLst>
              <a:ext uri="{FF2B5EF4-FFF2-40B4-BE49-F238E27FC236}">
                <a16:creationId xmlns:a16="http://schemas.microsoft.com/office/drawing/2014/main" id="{A6EF54B0-884D-D9A4-9F0D-B0E0209543B6}"/>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rogressBar">
            <a:extLst>
              <a:ext uri="{FF2B5EF4-FFF2-40B4-BE49-F238E27FC236}">
                <a16:creationId xmlns:a16="http://schemas.microsoft.com/office/drawing/2014/main" id="{AC45942D-E79B-8C5D-0B1E-4904B25287D7}"/>
              </a:ext>
            </a:extLst>
          </p:cNvPr>
          <p:cNvSpPr/>
          <p:nvPr/>
        </p:nvSpPr>
        <p:spPr>
          <a:xfrm>
            <a:off x="0" y="6819900"/>
            <a:ext cx="36576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668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oamx-0201-param">
            <a:hlinkClick r:id="" action="ppaction://media"/>
            <a:extLst>
              <a:ext uri="{FF2B5EF4-FFF2-40B4-BE49-F238E27FC236}">
                <a16:creationId xmlns:a16="http://schemas.microsoft.com/office/drawing/2014/main" id="{67F25D0F-6DAC-AE18-3D3A-09A46038AE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5196" y="604157"/>
            <a:ext cx="9301607" cy="6201071"/>
          </a:xfrm>
          <a:prstGeom prst="rect">
            <a:avLst/>
          </a:prstGeom>
        </p:spPr>
      </p:pic>
      <p:sp>
        <p:nvSpPr>
          <p:cNvPr id="8" name="Slide Number Placeholder 1">
            <a:extLst>
              <a:ext uri="{FF2B5EF4-FFF2-40B4-BE49-F238E27FC236}">
                <a16:creationId xmlns:a16="http://schemas.microsoft.com/office/drawing/2014/main" id="{B464AD44-FABC-3D89-F852-8C5D1097C3AA}"/>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7</a:t>
            </a:fld>
            <a:endParaRPr lang="en-US" dirty="0">
              <a:solidFill>
                <a:schemeClr val="tx1"/>
              </a:solidFill>
            </a:endParaRPr>
          </a:p>
        </p:txBody>
      </p:sp>
      <p:pic>
        <p:nvPicPr>
          <p:cNvPr id="3" name="Picture 2" descr="See the source image">
            <a:extLst>
              <a:ext uri="{FF2B5EF4-FFF2-40B4-BE49-F238E27FC236}">
                <a16:creationId xmlns:a16="http://schemas.microsoft.com/office/drawing/2014/main" id="{7402AC83-3FFE-DBC0-DACC-B2FEF60EF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29C5D8A-2944-100E-EB7A-B1B82FFEEC4E}"/>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ELISA: </a:t>
            </a:r>
            <a:r>
              <a:rPr lang="en-US" dirty="0" err="1"/>
              <a:t>roamx</a:t>
            </a:r>
            <a:r>
              <a:rPr lang="en-US" dirty="0"/>
              <a:t> Airfoil Parameterization</a:t>
            </a:r>
          </a:p>
        </p:txBody>
      </p:sp>
      <p:sp>
        <p:nvSpPr>
          <p:cNvPr id="2" name="bgBar">
            <a:extLst>
              <a:ext uri="{FF2B5EF4-FFF2-40B4-BE49-F238E27FC236}">
                <a16:creationId xmlns:a16="http://schemas.microsoft.com/office/drawing/2014/main" id="{94846247-8527-6673-20B7-828186028022}"/>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gressBar">
            <a:extLst>
              <a:ext uri="{FF2B5EF4-FFF2-40B4-BE49-F238E27FC236}">
                <a16:creationId xmlns:a16="http://schemas.microsoft.com/office/drawing/2014/main" id="{28E068E9-FD22-6F4C-2C48-E1EA545B23C9}"/>
              </a:ext>
            </a:extLst>
          </p:cNvPr>
          <p:cNvSpPr/>
          <p:nvPr/>
        </p:nvSpPr>
        <p:spPr>
          <a:xfrm>
            <a:off x="0" y="6819900"/>
            <a:ext cx="42672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23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 presetClass="mediacall" presetSubtype="0" fill="hold" nodeType="withEffect">
                                  <p:stCondLst>
                                    <p:cond delay="0"/>
                                  </p:stCondLst>
                                  <p:childTnLst>
                                    <p:cmd type="call" cmd="playFrom(0.0)">
                                      <p:cBhvr>
                                        <p:cTn id="9" dur="333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oamx-0303-param">
            <a:hlinkClick r:id="" action="ppaction://media"/>
            <a:extLst>
              <a:ext uri="{FF2B5EF4-FFF2-40B4-BE49-F238E27FC236}">
                <a16:creationId xmlns:a16="http://schemas.microsoft.com/office/drawing/2014/main" id="{13A5902B-9D22-CF4B-3F84-359D686EB5F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3762"/>
          <a:stretch/>
        </p:blipFill>
        <p:spPr>
          <a:xfrm>
            <a:off x="1779814" y="843771"/>
            <a:ext cx="8632371" cy="5979892"/>
          </a:xfrm>
          <a:prstGeom prst="rect">
            <a:avLst/>
          </a:prstGeom>
        </p:spPr>
      </p:pic>
      <p:sp>
        <p:nvSpPr>
          <p:cNvPr id="8" name="Slide Number Placeholder 1">
            <a:extLst>
              <a:ext uri="{FF2B5EF4-FFF2-40B4-BE49-F238E27FC236}">
                <a16:creationId xmlns:a16="http://schemas.microsoft.com/office/drawing/2014/main" id="{B464AD44-FABC-3D89-F852-8C5D1097C3AA}"/>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8</a:t>
            </a:fld>
            <a:endParaRPr lang="en-US" dirty="0">
              <a:solidFill>
                <a:schemeClr val="tx1"/>
              </a:solidFill>
            </a:endParaRPr>
          </a:p>
        </p:txBody>
      </p:sp>
      <p:pic>
        <p:nvPicPr>
          <p:cNvPr id="3" name="Picture 2" descr="See the source image">
            <a:extLst>
              <a:ext uri="{FF2B5EF4-FFF2-40B4-BE49-F238E27FC236}">
                <a16:creationId xmlns:a16="http://schemas.microsoft.com/office/drawing/2014/main" id="{356A992E-3B85-84B1-6F81-6A110EA3F0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459122E-0578-2872-7462-5EC1500D9948}"/>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ELISA: </a:t>
            </a:r>
            <a:r>
              <a:rPr lang="en-US" dirty="0" err="1"/>
              <a:t>roamx</a:t>
            </a:r>
            <a:r>
              <a:rPr lang="en-US" dirty="0"/>
              <a:t> Airfoil Parameterization</a:t>
            </a:r>
          </a:p>
        </p:txBody>
      </p:sp>
      <p:sp>
        <p:nvSpPr>
          <p:cNvPr id="2" name="bgBar">
            <a:extLst>
              <a:ext uri="{FF2B5EF4-FFF2-40B4-BE49-F238E27FC236}">
                <a16:creationId xmlns:a16="http://schemas.microsoft.com/office/drawing/2014/main" id="{963D8DA2-EA04-D3FD-8A4F-DA345EF5F91E}"/>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gressBar">
            <a:extLst>
              <a:ext uri="{FF2B5EF4-FFF2-40B4-BE49-F238E27FC236}">
                <a16:creationId xmlns:a16="http://schemas.microsoft.com/office/drawing/2014/main" id="{7580FC9D-2916-6FCD-8DDE-44DD4202178E}"/>
              </a:ext>
            </a:extLst>
          </p:cNvPr>
          <p:cNvSpPr/>
          <p:nvPr/>
        </p:nvSpPr>
        <p:spPr>
          <a:xfrm>
            <a:off x="0" y="6819900"/>
            <a:ext cx="48768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9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1" presetClass="mediacall" presetSubtype="0" fill="hold" nodeType="withEffect">
                                  <p:stCondLst>
                                    <p:cond delay="0"/>
                                  </p:stCondLst>
                                  <p:childTnLst>
                                    <p:cmd type="call" cmd="playFrom(0.0)">
                                      <p:cBhvr>
                                        <p:cTn id="9" dur="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B464AD44-FABC-3D89-F852-8C5D1097C3AA}"/>
              </a:ext>
            </a:extLst>
          </p:cNvPr>
          <p:cNvSpPr>
            <a:spLocks noGrp="1"/>
          </p:cNvSpPr>
          <p:nvPr>
            <p:ph type="sldNum" sz="quarter" idx="12"/>
          </p:nvPr>
        </p:nvSpPr>
        <p:spPr>
          <a:xfrm>
            <a:off x="9326217" y="6384972"/>
            <a:ext cx="2743200" cy="365125"/>
          </a:xfrm>
        </p:spPr>
        <p:txBody>
          <a:bodyPr/>
          <a:lstStyle/>
          <a:p>
            <a:fld id="{5A07BA63-1737-4D2E-85FD-73E8CAB59315}" type="slidenum">
              <a:rPr lang="en-US" smtClean="0">
                <a:solidFill>
                  <a:schemeClr val="tx1"/>
                </a:solidFill>
              </a:rPr>
              <a:t>9</a:t>
            </a:fld>
            <a:endParaRPr lang="en-US" dirty="0">
              <a:solidFill>
                <a:schemeClr val="tx1"/>
              </a:solidFill>
            </a:endParaRPr>
          </a:p>
        </p:txBody>
      </p:sp>
      <p:pic>
        <p:nvPicPr>
          <p:cNvPr id="9" name="roamx-7201-param">
            <a:hlinkClick r:id="" action="ppaction://media"/>
            <a:extLst>
              <a:ext uri="{FF2B5EF4-FFF2-40B4-BE49-F238E27FC236}">
                <a16:creationId xmlns:a16="http://schemas.microsoft.com/office/drawing/2014/main" id="{9779B02D-AC51-4DC0-CA73-687366BCFA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2985" y="768827"/>
            <a:ext cx="9024257" cy="6016172"/>
          </a:xfrm>
          <a:prstGeom prst="rect">
            <a:avLst/>
          </a:prstGeom>
        </p:spPr>
      </p:pic>
      <p:pic>
        <p:nvPicPr>
          <p:cNvPr id="3" name="Picture 2" descr="See the source image">
            <a:extLst>
              <a:ext uri="{FF2B5EF4-FFF2-40B4-BE49-F238E27FC236}">
                <a16:creationId xmlns:a16="http://schemas.microsoft.com/office/drawing/2014/main" id="{6BB192BD-60A7-6B77-33A9-1B64D843B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501" y="107903"/>
            <a:ext cx="1000553" cy="8370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627A594A-C365-1274-644F-1BD3C53C1476}"/>
              </a:ext>
            </a:extLst>
          </p:cNvPr>
          <p:cNvSpPr txBox="1">
            <a:spLocks/>
          </p:cNvSpPr>
          <p:nvPr/>
        </p:nvSpPr>
        <p:spPr>
          <a:xfrm>
            <a:off x="567314" y="-43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ELISA: </a:t>
            </a:r>
            <a:r>
              <a:rPr lang="en-US" dirty="0" err="1"/>
              <a:t>roamx</a:t>
            </a:r>
            <a:r>
              <a:rPr lang="en-US" dirty="0"/>
              <a:t> Airfoil Parameterization</a:t>
            </a:r>
          </a:p>
        </p:txBody>
      </p:sp>
      <p:sp>
        <p:nvSpPr>
          <p:cNvPr id="2" name="bgBar">
            <a:extLst>
              <a:ext uri="{FF2B5EF4-FFF2-40B4-BE49-F238E27FC236}">
                <a16:creationId xmlns:a16="http://schemas.microsoft.com/office/drawing/2014/main" id="{AFB3A3C4-69D4-0D32-1E46-73942A1197E0}"/>
              </a:ext>
            </a:extLst>
          </p:cNvPr>
          <p:cNvSpPr/>
          <p:nvPr/>
        </p:nvSpPr>
        <p:spPr>
          <a:xfrm>
            <a:off x="0" y="6819900"/>
            <a:ext cx="12192000" cy="38100"/>
          </a:xfrm>
          <a:prstGeom prst="rect">
            <a:avLst/>
          </a:prstGeom>
          <a:solidFill>
            <a:srgbClr val="C8C8C8">
              <a:alpha val="25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gressBar">
            <a:extLst>
              <a:ext uri="{FF2B5EF4-FFF2-40B4-BE49-F238E27FC236}">
                <a16:creationId xmlns:a16="http://schemas.microsoft.com/office/drawing/2014/main" id="{3C981746-9AEA-85D5-05E6-B743CA9EADB3}"/>
              </a:ext>
            </a:extLst>
          </p:cNvPr>
          <p:cNvSpPr/>
          <p:nvPr/>
        </p:nvSpPr>
        <p:spPr>
          <a:xfrm>
            <a:off x="0" y="6819900"/>
            <a:ext cx="5486400" cy="38100"/>
          </a:xfrm>
          <a:prstGeom prst="rect">
            <a:avLst/>
          </a:prstGeom>
          <a:solidFill>
            <a:srgbClr val="0B3D9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9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1" presetClass="mediacall" presetSubtype="0" fill="hold" nodeType="withEffect">
                                  <p:stCondLst>
                                    <p:cond delay="0"/>
                                  </p:stCondLst>
                                  <p:childTnLst>
                                    <p:cmd type="call" cmd="playFrom(0.0)">
                                      <p:cBhvr>
                                        <p:cTn id="9" dur="3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22848</TotalTime>
  <Words>1796</Words>
  <Application>Microsoft Macintosh PowerPoint</Application>
  <PresentationFormat>Widescreen</PresentationFormat>
  <Paragraphs>193</Paragraphs>
  <Slides>20</Slides>
  <Notes>20</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Cambria Math</vt:lpstr>
      <vt:lpstr>Google Sans</vt:lpstr>
      <vt:lpstr>Helvetica</vt:lpstr>
      <vt:lpstr>Lucida Grande</vt:lpstr>
      <vt:lpstr>Times New Roman</vt:lpstr>
      <vt:lpstr>Office Theme</vt:lpstr>
      <vt:lpstr>Advancing Aerodynamics: Coupled Airfoil and Rotor Performance Optimization for Mars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Airfoil Optimization</vt:lpstr>
      <vt:lpstr>Rotor Parameterization</vt:lpstr>
      <vt:lpstr>Rotor Optimization</vt:lpstr>
      <vt:lpstr>Vehicle Performance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Cummings, Haley V. (ARC-AV)</dc:creator>
  <cp:lastModifiedBy>Koning, Witold Johannes Folgert (ARC-AV)[SCIENCE &amp; TECHNOLOGY CORP]</cp:lastModifiedBy>
  <cp:revision>359</cp:revision>
  <dcterms:created xsi:type="dcterms:W3CDTF">2021-08-03T22:15:32Z</dcterms:created>
  <dcterms:modified xsi:type="dcterms:W3CDTF">2025-03-10T18:57:38Z</dcterms:modified>
</cp:coreProperties>
</file>