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Default Extension="emf" ContentType="image/x-e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 autoCompressPictures="0">
  <p:sldMasterIdLst>
    <p:sldMasterId id="2147483648" r:id="rId1"/>
  </p:sldMasterIdLst>
  <p:notesMasterIdLst>
    <p:notesMasterId r:id="rId16"/>
  </p:notesMasterIdLst>
  <p:handoutMasterIdLst>
    <p:handoutMasterId r:id="rId17"/>
  </p:handoutMasterIdLst>
  <p:sldIdLst>
    <p:sldId id="294" r:id="rId2"/>
    <p:sldId id="407" r:id="rId3"/>
    <p:sldId id="404" r:id="rId4"/>
    <p:sldId id="405" r:id="rId5"/>
    <p:sldId id="406" r:id="rId6"/>
    <p:sldId id="394" r:id="rId7"/>
    <p:sldId id="385" r:id="rId8"/>
    <p:sldId id="389" r:id="rId9"/>
    <p:sldId id="408" r:id="rId10"/>
    <p:sldId id="409" r:id="rId11"/>
    <p:sldId id="410" r:id="rId12"/>
    <p:sldId id="411" r:id="rId13"/>
    <p:sldId id="412" r:id="rId14"/>
    <p:sldId id="293" r:id="rId15"/>
  </p:sldIdLst>
  <p:sldSz cx="9144000" cy="6858000" type="screen4x3"/>
  <p:notesSz cx="9144000" cy="6858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1000" kern="1200">
        <a:solidFill>
          <a:schemeClr val="tx1"/>
        </a:solidFill>
        <a:latin typeface="Arial Black" pitchFamily="-107" charset="0"/>
        <a:ea typeface="ＭＳ Ｐゴシック" pitchFamily="-107" charset="-128"/>
        <a:cs typeface="ＭＳ Ｐゴシック" pitchFamily="-107" charset="-128"/>
      </a:defRPr>
    </a:lvl1pPr>
    <a:lvl2pPr marL="457200" algn="l" rtl="0" fontAlgn="base">
      <a:spcBef>
        <a:spcPct val="0"/>
      </a:spcBef>
      <a:spcAft>
        <a:spcPct val="0"/>
      </a:spcAft>
      <a:defRPr sz="1000" kern="1200">
        <a:solidFill>
          <a:schemeClr val="tx1"/>
        </a:solidFill>
        <a:latin typeface="Arial Black" pitchFamily="-107" charset="0"/>
        <a:ea typeface="ＭＳ Ｐゴシック" pitchFamily="-107" charset="-128"/>
        <a:cs typeface="ＭＳ Ｐゴシック" pitchFamily="-107" charset="-128"/>
      </a:defRPr>
    </a:lvl2pPr>
    <a:lvl3pPr marL="914400" algn="l" rtl="0" fontAlgn="base">
      <a:spcBef>
        <a:spcPct val="0"/>
      </a:spcBef>
      <a:spcAft>
        <a:spcPct val="0"/>
      </a:spcAft>
      <a:defRPr sz="1000" kern="1200">
        <a:solidFill>
          <a:schemeClr val="tx1"/>
        </a:solidFill>
        <a:latin typeface="Arial Black" pitchFamily="-107" charset="0"/>
        <a:ea typeface="ＭＳ Ｐゴシック" pitchFamily="-107" charset="-128"/>
        <a:cs typeface="ＭＳ Ｐゴシック" pitchFamily="-107" charset="-128"/>
      </a:defRPr>
    </a:lvl3pPr>
    <a:lvl4pPr marL="1371600" algn="l" rtl="0" fontAlgn="base">
      <a:spcBef>
        <a:spcPct val="0"/>
      </a:spcBef>
      <a:spcAft>
        <a:spcPct val="0"/>
      </a:spcAft>
      <a:defRPr sz="1000" kern="1200">
        <a:solidFill>
          <a:schemeClr val="tx1"/>
        </a:solidFill>
        <a:latin typeface="Arial Black" pitchFamily="-107" charset="0"/>
        <a:ea typeface="ＭＳ Ｐゴシック" pitchFamily="-107" charset="-128"/>
        <a:cs typeface="ＭＳ Ｐゴシック" pitchFamily="-107" charset="-128"/>
      </a:defRPr>
    </a:lvl4pPr>
    <a:lvl5pPr marL="1828800" algn="l" rtl="0" fontAlgn="base">
      <a:spcBef>
        <a:spcPct val="0"/>
      </a:spcBef>
      <a:spcAft>
        <a:spcPct val="0"/>
      </a:spcAft>
      <a:defRPr sz="1000" kern="1200">
        <a:solidFill>
          <a:schemeClr val="tx1"/>
        </a:solidFill>
        <a:latin typeface="Arial Black" pitchFamily="-107" charset="0"/>
        <a:ea typeface="ＭＳ Ｐゴシック" pitchFamily="-107" charset="-128"/>
        <a:cs typeface="ＭＳ Ｐゴシック" pitchFamily="-107" charset="-128"/>
      </a:defRPr>
    </a:lvl5pPr>
    <a:lvl6pPr marL="2286000" algn="l" defTabSz="457200" rtl="0" eaLnBrk="1" latinLnBrk="0" hangingPunct="1">
      <a:defRPr sz="1000" kern="1200">
        <a:solidFill>
          <a:schemeClr val="tx1"/>
        </a:solidFill>
        <a:latin typeface="Arial Black" pitchFamily="-107" charset="0"/>
        <a:ea typeface="ＭＳ Ｐゴシック" pitchFamily="-107" charset="-128"/>
        <a:cs typeface="ＭＳ Ｐゴシック" pitchFamily="-107" charset="-128"/>
      </a:defRPr>
    </a:lvl6pPr>
    <a:lvl7pPr marL="2743200" algn="l" defTabSz="457200" rtl="0" eaLnBrk="1" latinLnBrk="0" hangingPunct="1">
      <a:defRPr sz="1000" kern="1200">
        <a:solidFill>
          <a:schemeClr val="tx1"/>
        </a:solidFill>
        <a:latin typeface="Arial Black" pitchFamily="-107" charset="0"/>
        <a:ea typeface="ＭＳ Ｐゴシック" pitchFamily="-107" charset="-128"/>
        <a:cs typeface="ＭＳ Ｐゴシック" pitchFamily="-107" charset="-128"/>
      </a:defRPr>
    </a:lvl7pPr>
    <a:lvl8pPr marL="3200400" algn="l" defTabSz="457200" rtl="0" eaLnBrk="1" latinLnBrk="0" hangingPunct="1">
      <a:defRPr sz="1000" kern="1200">
        <a:solidFill>
          <a:schemeClr val="tx1"/>
        </a:solidFill>
        <a:latin typeface="Arial Black" pitchFamily="-107" charset="0"/>
        <a:ea typeface="ＭＳ Ｐゴシック" pitchFamily="-107" charset="-128"/>
        <a:cs typeface="ＭＳ Ｐゴシック" pitchFamily="-107" charset="-128"/>
      </a:defRPr>
    </a:lvl8pPr>
    <a:lvl9pPr marL="3657600" algn="l" defTabSz="457200" rtl="0" eaLnBrk="1" latinLnBrk="0" hangingPunct="1">
      <a:defRPr sz="1000" kern="1200">
        <a:solidFill>
          <a:schemeClr val="tx1"/>
        </a:solidFill>
        <a:latin typeface="Arial Black" pitchFamily="-107" charset="0"/>
        <a:ea typeface="ＭＳ Ｐゴシック" pitchFamily="-107" charset="-128"/>
        <a:cs typeface="ＭＳ Ｐゴシック" pitchFamily="-107" charset="-128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4" frameSlides="1"/>
  <p:clrMru>
    <a:srgbClr val="B0AEAB"/>
    <a:srgbClr val="34364C"/>
    <a:srgbClr val="45445A"/>
    <a:srgbClr val="292D41"/>
    <a:srgbClr val="323346"/>
    <a:srgbClr val="2A2C36"/>
    <a:srgbClr val="3D5DBD"/>
    <a:srgbClr val="0A060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1FECB4D8-DB02-4DC6-A0A2-4F2EBAE1DC90}" styleName="Medium Style 1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8A107856-5554-42FB-B03E-39F5DBC370BA}" styleName="Medium Style 4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EB344D84-9AFB-497E-A393-DC336BA19D2E}" styleName="Medium Style 3 - Accent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02" autoAdjust="0"/>
    <p:restoredTop sz="94630" autoAdjust="0"/>
  </p:normalViewPr>
  <p:slideViewPr>
    <p:cSldViewPr snapToObjects="1">
      <p:cViewPr varScale="1">
        <p:scale>
          <a:sx n="105" d="100"/>
          <a:sy n="105" d="100"/>
        </p:scale>
        <p:origin x="-200" y="-10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viewProps" Target="viewProps.xml"/><Relationship Id="rId21" Type="http://schemas.openxmlformats.org/officeDocument/2006/relationships/theme" Target="theme/theme1.xml"/><Relationship Id="rId22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notesMaster" Target="notesMasters/notesMaster1.xml"/><Relationship Id="rId17" Type="http://schemas.openxmlformats.org/officeDocument/2006/relationships/handoutMaster" Target="handoutMasters/handoutMaster1.xml"/><Relationship Id="rId18" Type="http://schemas.openxmlformats.org/officeDocument/2006/relationships/printerSettings" Target="printerSettings/printerSettings1.bin"/><Relationship Id="rId1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Arial Black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179484" y="0"/>
            <a:ext cx="3962400" cy="3429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Arial Black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9309739D-5802-DC47-A8BC-0AA878DE4034}" type="datetime1">
              <a:rPr lang="en-US"/>
              <a:pPr>
                <a:defRPr/>
              </a:pPr>
              <a:t>2/19/13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6513910"/>
            <a:ext cx="3962400" cy="3429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Arial Black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179484" y="6513910"/>
            <a:ext cx="3962400" cy="3429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Arial Black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0695F39F-7AD8-214F-829F-B737BA2EAC5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9496766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9624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Arial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5181600" y="0"/>
            <a:ext cx="39624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Arial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638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2857500" y="514350"/>
            <a:ext cx="3429000" cy="25717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1219200" y="3257550"/>
            <a:ext cx="6705600" cy="308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6515100"/>
            <a:ext cx="39624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Arial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5181600" y="6515100"/>
            <a:ext cx="39624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Arial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68BA32C8-4FA7-D54E-B924-1D7F1AE584A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956924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08" charset="0"/>
        <a:ea typeface="ＭＳ Ｐゴシック" pitchFamily="-108" charset="-128"/>
        <a:cs typeface="ＭＳ Ｐゴシック" pitchFamily="-108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08" charset="0"/>
        <a:ea typeface="ＭＳ Ｐゴシック" pitchFamily="-108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08" charset="0"/>
        <a:ea typeface="ヒラギノ角ゴ Pro W3" charset="-128"/>
        <a:cs typeface="ヒラギノ角ゴ Pro W3" pitchFamily="-105" charset="-128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08" charset="0"/>
        <a:ea typeface="ヒラギノ角ゴ Pro W3" charset="-128"/>
        <a:cs typeface="ヒラギノ角ゴ Pro W3" pitchFamily="-105" charset="-128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08" charset="0"/>
        <a:ea typeface="ヒラギノ角ゴ Pro W3" charset="-128"/>
        <a:cs typeface="ヒラギノ角ゴ Pro W3" pitchFamily="-105" charset="-128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FA403CE-319A-C341-AAE9-70A214DB9A74}" type="slidenum">
              <a:rPr lang="en-US"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pPr/>
              <a:t>1</a:t>
            </a:fld>
            <a:endParaRPr lang="en-US">
              <a:latin typeface="Arial" pitchFamily="-107" charset="0"/>
              <a:ea typeface="ＭＳ Ｐゴシック" pitchFamily="-107" charset="-128"/>
              <a:cs typeface="ＭＳ Ｐゴシック" pitchFamily="-107" charset="-128"/>
            </a:endParaRPr>
          </a:p>
        </p:txBody>
      </p:sp>
      <p:sp>
        <p:nvSpPr>
          <p:cNvPr id="184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>
              <a:latin typeface="Arial" pitchFamily="-107" charset="0"/>
              <a:ea typeface="ＭＳ Ｐゴシック" pitchFamily="-107" charset="-128"/>
              <a:cs typeface="ＭＳ Ｐゴシック" pitchFamily="-107" charset="-128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19A23B1-8DFD-E845-9677-5EBFDAC63AE8}" type="slidenum">
              <a:rPr lang="en-US"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pPr/>
              <a:t>14</a:t>
            </a:fld>
            <a:endParaRPr lang="en-US">
              <a:latin typeface="Arial" pitchFamily="-107" charset="0"/>
              <a:ea typeface="ＭＳ Ｐゴシック" pitchFamily="-107" charset="-128"/>
              <a:cs typeface="ＭＳ Ｐゴシック" pitchFamily="-107" charset="-128"/>
            </a:endParaRPr>
          </a:p>
        </p:txBody>
      </p:sp>
      <p:sp>
        <p:nvSpPr>
          <p:cNvPr id="215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NASA Presentation Sign-Off Page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POWERPOINT_SLIDE8.jp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47002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1981200"/>
            <a:ext cx="6400800" cy="1752600"/>
          </a:xfrm>
        </p:spPr>
        <p:txBody>
          <a:bodyPr/>
          <a:lstStyle>
            <a:lvl1pPr marL="0" indent="0" algn="ctr">
              <a:buNone/>
              <a:defRPr sz="2400" b="1"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5" name="Rectangle 1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F9CAA50-7585-DC43-88E3-80ECD73617A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2"/>
          </p:nvPr>
        </p:nvSpPr>
        <p:spPr>
          <a:xfrm>
            <a:off x="1371600" y="4114800"/>
            <a:ext cx="6400800" cy="533400"/>
          </a:xfrm>
        </p:spPr>
        <p:txBody>
          <a:bodyPr/>
          <a:lstStyle>
            <a:lvl1pPr algn="ctr">
              <a:buNone/>
              <a:defRPr sz="2000" b="1"/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Rectangle 1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AC35541-F065-0343-BAD7-D4E7856883D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r>
              <a:rPr lang="en-US" smtClean="0"/>
              <a:t>May 3, 2011</a:t>
            </a:r>
            <a:endParaRPr lang="en-US" dirty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4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2"/>
          <p:cNvSpPr>
            <a:spLocks noGrp="1" noChangeArrowheads="1"/>
          </p:cNvSpPr>
          <p:nvPr>
            <p:ph type="title"/>
          </p:nvPr>
        </p:nvSpPr>
        <p:spPr bwMode="auto">
          <a:xfrm>
            <a:off x="230188" y="266700"/>
            <a:ext cx="8685212" cy="622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01882" tIns="50941" rIns="101882" bIns="50941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1027" name="Rectangle 1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28600" y="1219200"/>
            <a:ext cx="8678863" cy="5043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01882" tIns="50941" rIns="101882" bIns="5094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39" name="Rectangle 1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458200" y="6262688"/>
            <a:ext cx="412750" cy="388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01882" tIns="50941" rIns="101882" bIns="50941" numCol="1" anchor="b" anchorCtr="0" compatLnSpc="1">
            <a:prstTxWarp prst="textNoShape">
              <a:avLst/>
            </a:prstTxWarp>
          </a:bodyPr>
          <a:lstStyle>
            <a:lvl1pPr algn="r">
              <a:defRPr>
                <a:solidFill>
                  <a:srgbClr val="677085"/>
                </a:solidFill>
                <a:latin typeface="Helvetica"/>
                <a:ea typeface="ＭＳ Ｐゴシック" charset="0"/>
                <a:cs typeface="Helvetica"/>
              </a:defRPr>
            </a:lvl1pPr>
          </a:lstStyle>
          <a:p>
            <a:pPr>
              <a:defRPr/>
            </a:pPr>
            <a:fld id="{8F3AA9C9-4D99-4944-B396-1002AFDBDB03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cxnSp>
        <p:nvCxnSpPr>
          <p:cNvPr id="7" name="Straight Connector 6"/>
          <p:cNvCxnSpPr/>
          <p:nvPr userDrawn="1"/>
        </p:nvCxnSpPr>
        <p:spPr bwMode="auto">
          <a:xfrm>
            <a:off x="228600" y="889000"/>
            <a:ext cx="7772400" cy="1588"/>
          </a:xfrm>
          <a:prstGeom prst="line">
            <a:avLst/>
          </a:prstGeom>
          <a:solidFill>
            <a:schemeClr val="accent1"/>
          </a:solidFill>
          <a:ln w="38100" cap="flat" cmpd="sng" algn="ctr">
            <a:gradFill flip="none" rotWithShape="1">
              <a:gsLst>
                <a:gs pos="0">
                  <a:srgbClr val="800000"/>
                </a:gs>
                <a:gs pos="100000">
                  <a:prstClr val="white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</p:cxnSp>
      <p:pic>
        <p:nvPicPr>
          <p:cNvPr id="1031" name="Picture 13" descr="NASA insigniaCMYK"/>
          <p:cNvPicPr preferRelativeResize="0">
            <a:picLocks noChangeAspect="1" noChangeArrowheads="1"/>
          </p:cNvPicPr>
          <p:nvPr userDrawn="1"/>
        </p:nvPicPr>
        <p:blipFill>
          <a:blip r:embed="rId4"/>
          <a:srcRect/>
          <a:stretch>
            <a:fillRect/>
          </a:stretch>
        </p:blipFill>
        <p:spPr bwMode="auto">
          <a:xfrm>
            <a:off x="8129588" y="266700"/>
            <a:ext cx="777875" cy="622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Date Placeholder 11"/>
          <p:cNvSpPr>
            <a:spLocks noGrp="1"/>
          </p:cNvSpPr>
          <p:nvPr>
            <p:ph type="dt" sz="half" idx="2"/>
          </p:nvPr>
        </p:nvSpPr>
        <p:spPr>
          <a:xfrm>
            <a:off x="228600" y="63404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  <a:latin typeface="Helvetica"/>
                <a:cs typeface="Helvetica"/>
              </a:defRPr>
            </a:lvl1pPr>
          </a:lstStyle>
          <a:p>
            <a:r>
              <a:rPr lang="en-US" dirty="0" smtClean="0"/>
              <a:t>May 1, 2012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hf hdr="0" ft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Helvetica" pitchFamily="-108" charset="0"/>
          <a:ea typeface="ＭＳ Ｐゴシック" pitchFamily="-108" charset="-128"/>
          <a:cs typeface="ＭＳ Ｐゴシック" pitchFamily="-108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Helvetica" pitchFamily="-108" charset="0"/>
          <a:ea typeface="ＭＳ Ｐゴシック" pitchFamily="-108" charset="-128"/>
          <a:cs typeface="ＭＳ Ｐゴシック" pitchFamily="-108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Helvetica" pitchFamily="-108" charset="0"/>
          <a:ea typeface="ＭＳ Ｐゴシック" pitchFamily="-108" charset="-128"/>
          <a:cs typeface="ＭＳ Ｐゴシック" pitchFamily="-108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Helvetica" pitchFamily="-108" charset="0"/>
          <a:ea typeface="ＭＳ Ｐゴシック" pitchFamily="-108" charset="-128"/>
          <a:cs typeface="ＭＳ Ｐゴシック" pitchFamily="-108" charset="-128"/>
        </a:defRPr>
      </a:lvl5pPr>
      <a:lvl6pPr marL="457200" algn="l" rtl="0" fontAlgn="base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Helvetica" pitchFamily="-108" charset="0"/>
          <a:ea typeface="ＭＳ Ｐゴシック" pitchFamily="-108" charset="-128"/>
          <a:cs typeface="ＭＳ Ｐゴシック" pitchFamily="-108" charset="-128"/>
        </a:defRPr>
      </a:lvl6pPr>
      <a:lvl7pPr marL="914400" algn="l" rtl="0" fontAlgn="base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Helvetica" pitchFamily="-108" charset="0"/>
          <a:ea typeface="ＭＳ Ｐゴシック" pitchFamily="-108" charset="-128"/>
          <a:cs typeface="ＭＳ Ｐゴシック" pitchFamily="-108" charset="-128"/>
        </a:defRPr>
      </a:lvl7pPr>
      <a:lvl8pPr marL="1371600" algn="l" rtl="0" fontAlgn="base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Helvetica" pitchFamily="-108" charset="0"/>
          <a:ea typeface="ＭＳ Ｐゴシック" pitchFamily="-108" charset="-128"/>
          <a:cs typeface="ＭＳ Ｐゴシック" pitchFamily="-108" charset="-128"/>
        </a:defRPr>
      </a:lvl8pPr>
      <a:lvl9pPr marL="1828800" algn="l" rtl="0" fontAlgn="base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Helvetica" pitchFamily="-108" charset="0"/>
          <a:ea typeface="ＭＳ Ｐゴシック" pitchFamily="-108" charset="-128"/>
          <a:cs typeface="ＭＳ Ｐゴシック" pitchFamily="-108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800" b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400" b="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 b="0">
          <a:solidFill>
            <a:schemeClr val="tx1"/>
          </a:solidFill>
          <a:latin typeface="+mn-lt"/>
          <a:ea typeface="ヒラギノ角ゴ Pro W3" charset="-128"/>
          <a:cs typeface="ヒラギノ角ゴ Pro W3" pitchFamily="-105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b="0">
          <a:solidFill>
            <a:schemeClr val="tx1"/>
          </a:solidFill>
          <a:latin typeface="+mn-lt"/>
          <a:ea typeface="ヒラギノ角ゴ Pro W3" charset="-128"/>
          <a:cs typeface="ヒラギノ角ゴ Pro W3" pitchFamily="-105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b="0">
          <a:solidFill>
            <a:schemeClr val="tx1"/>
          </a:solidFill>
          <a:latin typeface="+mn-lt"/>
          <a:ea typeface="ヒラギノ角ゴ Pro W3" charset="-128"/>
          <a:cs typeface="ヒラギノ角ゴ Pro W3" pitchFamily="-105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Relationship Id="rId3" Type="http://schemas.openxmlformats.org/officeDocument/2006/relationships/image" Target="../media/image5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8.em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5" name="Rectangle 5"/>
          <p:cNvSpPr>
            <a:spLocks noGrp="1" noChangeArrowheads="1"/>
          </p:cNvSpPr>
          <p:nvPr>
            <p:ph type="ctrTitle"/>
          </p:nvPr>
        </p:nvSpPr>
        <p:spPr>
          <a:xfrm>
            <a:off x="685800" y="511175"/>
            <a:ext cx="7772400" cy="1470025"/>
          </a:xfrm>
        </p:spPr>
        <p:txBody>
          <a:bodyPr/>
          <a:lstStyle/>
          <a:p>
            <a:r>
              <a:rPr lang="en-US" dirty="0" smtClean="0"/>
              <a:t>UH-60A </a:t>
            </a:r>
            <a:r>
              <a:rPr lang="en-US" dirty="0" err="1" smtClean="0"/>
              <a:t>Airloads</a:t>
            </a:r>
            <a:r>
              <a:rPr lang="en-US" dirty="0" smtClean="0"/>
              <a:t> </a:t>
            </a:r>
            <a:br>
              <a:rPr lang="en-US" dirty="0" smtClean="0"/>
            </a:br>
            <a:r>
              <a:rPr lang="en-US" dirty="0" smtClean="0"/>
              <a:t>Wind Tunnel Data Update</a:t>
            </a:r>
          </a:p>
        </p:txBody>
      </p:sp>
      <p:sp>
        <p:nvSpPr>
          <p:cNvPr id="15" name="Subtitle 1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dirty="0" smtClean="0"/>
              <a:t>Tom Norman</a:t>
            </a:r>
          </a:p>
        </p:txBody>
      </p:sp>
      <p:sp>
        <p:nvSpPr>
          <p:cNvPr id="18" name="Text Placeholder 17"/>
          <p:cNvSpPr>
            <a:spLocks noGrp="1"/>
          </p:cNvSpPr>
          <p:nvPr>
            <p:ph type="body" sz="quarter" idx="12"/>
          </p:nvPr>
        </p:nvSpPr>
        <p:spPr>
          <a:xfrm>
            <a:off x="1371600" y="3886200"/>
            <a:ext cx="6400800" cy="533400"/>
          </a:xfrm>
        </p:spPr>
        <p:txBody>
          <a:bodyPr/>
          <a:lstStyle/>
          <a:p>
            <a:r>
              <a:rPr lang="en-US" dirty="0" err="1" smtClean="0"/>
              <a:t>Airloads</a:t>
            </a:r>
            <a:r>
              <a:rPr lang="en-US" dirty="0" smtClean="0"/>
              <a:t> Workshop</a:t>
            </a:r>
          </a:p>
          <a:p>
            <a:r>
              <a:rPr lang="en-US" dirty="0" smtClean="0"/>
              <a:t>Feb 28 – Mar 1, 2013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Mean Lag Comparisons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219200"/>
            <a:ext cx="8678863" cy="5486400"/>
          </a:xfrm>
        </p:spPr>
        <p:txBody>
          <a:bodyPr>
            <a:normAutofit/>
          </a:bodyPr>
          <a:lstStyle/>
          <a:p>
            <a:r>
              <a:rPr lang="en-US" dirty="0" smtClean="0"/>
              <a:t>Two independent systems (</a:t>
            </a:r>
            <a:r>
              <a:rPr lang="en-US" dirty="0" err="1" smtClean="0"/>
              <a:t>crabarm</a:t>
            </a:r>
            <a:r>
              <a:rPr lang="en-US" dirty="0" smtClean="0"/>
              <a:t>, laser) used to measure blade root motion during WT test</a:t>
            </a:r>
          </a:p>
          <a:p>
            <a:endParaRPr lang="en-US" dirty="0" smtClean="0"/>
          </a:p>
          <a:p>
            <a:r>
              <a:rPr lang="en-US" dirty="0" smtClean="0"/>
              <a:t>Test data showed blade to blade and method to method differences especially for the mean</a:t>
            </a:r>
          </a:p>
          <a:p>
            <a:pPr lvl="1"/>
            <a:r>
              <a:rPr lang="en-US" dirty="0" smtClean="0"/>
              <a:t>Have identified a number of possible causes for the differences (amplifier drift, offsets, RPM/CF effects) </a:t>
            </a:r>
          </a:p>
          <a:p>
            <a:pPr lvl="1"/>
            <a:r>
              <a:rPr lang="en-US" dirty="0" smtClean="0"/>
              <a:t>Still evaluating which corrections to apply</a:t>
            </a:r>
          </a:p>
          <a:p>
            <a:pPr lvl="2"/>
            <a:r>
              <a:rPr lang="en-US" dirty="0" smtClean="0"/>
              <a:t>Working with analysis, BD, and PIV data to help guide decision</a:t>
            </a:r>
          </a:p>
          <a:p>
            <a:pPr lvl="1"/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580D9B-9B27-DD42-8DA5-63579F61D8DA}" type="slidenum">
              <a:rPr lang="en-US" smtClean="0"/>
              <a:pPr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322824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Mean Lag Comparisons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219200"/>
            <a:ext cx="8678863" cy="5486400"/>
          </a:xfrm>
        </p:spPr>
        <p:txBody>
          <a:bodyPr>
            <a:normAutofit/>
          </a:bodyPr>
          <a:lstStyle/>
          <a:p>
            <a:r>
              <a:rPr lang="en-US" sz="2400" dirty="0" smtClean="0"/>
              <a:t>Measured </a:t>
            </a:r>
            <a:r>
              <a:rPr lang="en-US" sz="2400" dirty="0" err="1" smtClean="0"/>
              <a:t>vs</a:t>
            </a:r>
            <a:r>
              <a:rPr lang="en-US" sz="2400" dirty="0" smtClean="0"/>
              <a:t> Corrected Mean Lag Angle for Thrust Sweep</a:t>
            </a:r>
          </a:p>
          <a:p>
            <a:pPr lvl="1"/>
            <a:r>
              <a:rPr lang="en-US" sz="2000" dirty="0"/>
              <a:t>Reduced scatter (note: corrections are preliminary)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580D9B-9B27-DD42-8DA5-63579F61D8DA}" type="slidenum">
              <a:rPr lang="en-US" smtClean="0"/>
              <a:pPr/>
              <a:t>11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86" y="2220792"/>
            <a:ext cx="4533794" cy="35814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99504" y="2209800"/>
            <a:ext cx="4444495" cy="35923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023926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Mean Lag Comparisons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219200"/>
            <a:ext cx="8678863" cy="5486400"/>
          </a:xfrm>
        </p:spPr>
        <p:txBody>
          <a:bodyPr>
            <a:normAutofit/>
          </a:bodyPr>
          <a:lstStyle/>
          <a:p>
            <a:r>
              <a:rPr lang="en-US" sz="2400" dirty="0" smtClean="0"/>
              <a:t>Corrected </a:t>
            </a:r>
            <a:r>
              <a:rPr lang="en-US" sz="2400" dirty="0" smtClean="0"/>
              <a:t>Mean Lag </a:t>
            </a:r>
            <a:r>
              <a:rPr lang="en-US" sz="2400" dirty="0" err="1" smtClean="0"/>
              <a:t>vs</a:t>
            </a:r>
            <a:r>
              <a:rPr lang="en-US" sz="2400" dirty="0" smtClean="0"/>
              <a:t> Predictions for </a:t>
            </a:r>
            <a:r>
              <a:rPr lang="en-US" sz="2400" dirty="0" smtClean="0"/>
              <a:t>Thrust Sweep</a:t>
            </a:r>
          </a:p>
          <a:p>
            <a:pPr lvl="1"/>
            <a:r>
              <a:rPr lang="en-US" sz="2000" dirty="0" smtClean="0"/>
              <a:t>Predictions consistently show greater lag than measurements</a:t>
            </a:r>
            <a:endParaRPr lang="en-US" sz="20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580D9B-9B27-DD42-8DA5-63579F61D8DA}" type="slidenum">
              <a:rPr lang="en-US" smtClean="0"/>
              <a:pPr/>
              <a:t>12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06500" y="2413000"/>
            <a:ext cx="6731000" cy="444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097129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Mean Lag Comparisons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219200"/>
            <a:ext cx="8678863" cy="5486400"/>
          </a:xfrm>
        </p:spPr>
        <p:txBody>
          <a:bodyPr>
            <a:normAutofit/>
          </a:bodyPr>
          <a:lstStyle/>
          <a:p>
            <a:r>
              <a:rPr lang="en-US" sz="2400" dirty="0" smtClean="0"/>
              <a:t>Delta Mean </a:t>
            </a:r>
            <a:r>
              <a:rPr lang="en-US" sz="2400" dirty="0" smtClean="0"/>
              <a:t>Lag </a:t>
            </a:r>
            <a:r>
              <a:rPr lang="en-US" sz="2400" dirty="0" smtClean="0"/>
              <a:t>(Predictions – Measured)</a:t>
            </a:r>
            <a:endParaRPr lang="en-US" sz="2400" dirty="0" smtClean="0"/>
          </a:p>
          <a:p>
            <a:pPr lvl="1"/>
            <a:r>
              <a:rPr lang="en-US" sz="2000" dirty="0" smtClean="0"/>
              <a:t>Relatively constant offset up to high thrust </a:t>
            </a:r>
          </a:p>
          <a:p>
            <a:pPr lvl="1"/>
            <a:r>
              <a:rPr lang="en-US" sz="2000" dirty="0" smtClean="0"/>
              <a:t>Will investigate to determine if this is experimental or analytical error</a:t>
            </a:r>
            <a:endParaRPr lang="en-US" sz="20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580D9B-9B27-DD42-8DA5-63579F61D8DA}" type="slidenum">
              <a:rPr lang="en-US" smtClean="0"/>
              <a:pPr/>
              <a:t>13</a:t>
            </a:fld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9200" y="2413000"/>
            <a:ext cx="6731000" cy="444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986214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15"/>
          <p:cNvSpPr>
            <a:spLocks noGrp="1" noChangeArrowheads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F4EA6627-BBDD-6640-8B0D-431607EDD337}" type="slidenum">
              <a:rPr lang="en-US">
                <a:ea typeface="ＭＳ Ｐゴシック" pitchFamily="-107" charset="-128"/>
                <a:cs typeface="ＭＳ Ｐゴシック" pitchFamily="-107" charset="-128"/>
              </a:rPr>
              <a:pPr/>
              <a:t>14</a:t>
            </a:fld>
            <a:endParaRPr lang="en-US">
              <a:ea typeface="ＭＳ Ｐゴシック" pitchFamily="-107" charset="-128"/>
              <a:cs typeface="ＭＳ Ｐゴシック" pitchFamily="-107" charset="-128"/>
            </a:endParaRPr>
          </a:p>
        </p:txBody>
      </p:sp>
      <p:sp>
        <p:nvSpPr>
          <p:cNvPr id="20485" name="Rectangle 4"/>
          <p:cNvSpPr>
            <a:spLocks noGrp="1" noChangeArrowheads="1"/>
          </p:cNvSpPr>
          <p:nvPr>
            <p:ph type="title"/>
          </p:nvPr>
        </p:nvSpPr>
        <p:spPr>
          <a:xfrm>
            <a:off x="-2851150" y="6858000"/>
            <a:ext cx="1751012" cy="914400"/>
          </a:xfrm>
        </p:spPr>
        <p:txBody>
          <a:bodyPr/>
          <a:lstStyle/>
          <a:p>
            <a:r>
              <a:rPr lang="en-US" sz="1000"/>
              <a:t>SignOffPage</a:t>
            </a:r>
            <a:endParaRPr lang="en-US"/>
          </a:p>
        </p:txBody>
      </p:sp>
      <p:sp>
        <p:nvSpPr>
          <p:cNvPr id="20486" name="Rectangle 5"/>
          <p:cNvSpPr>
            <a:spLocks noChangeArrowheads="1"/>
          </p:cNvSpPr>
          <p:nvPr/>
        </p:nvSpPr>
        <p:spPr bwMode="auto">
          <a:xfrm>
            <a:off x="142875" y="6267450"/>
            <a:ext cx="9001125" cy="59055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lIns="82058" tIns="41029" rIns="82058" bIns="41029" anchor="ctr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0487" name="Picture 12" descr="NASA insigniaCMYK"/>
          <p:cNvPicPr preferRelativeResize="0"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911600" y="2914650"/>
            <a:ext cx="1320800" cy="1027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88" name="Rectangle 6"/>
          <p:cNvSpPr>
            <a:spLocks noChangeArrowheads="1"/>
          </p:cNvSpPr>
          <p:nvPr/>
        </p:nvSpPr>
        <p:spPr bwMode="auto">
          <a:xfrm>
            <a:off x="0" y="228600"/>
            <a:ext cx="9144000" cy="838200"/>
          </a:xfrm>
          <a:prstGeom prst="rect">
            <a:avLst/>
          </a:pr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eaLnBrk="0" hangingPunct="0"/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Current NASA Activities</a:t>
            </a:r>
          </a:p>
          <a:p>
            <a:r>
              <a:rPr lang="en-US" dirty="0" smtClean="0"/>
              <a:t>Recent/Upcoming </a:t>
            </a:r>
            <a:r>
              <a:rPr lang="en-US" dirty="0" err="1" smtClean="0"/>
              <a:t>Airloads</a:t>
            </a:r>
            <a:r>
              <a:rPr lang="en-US" dirty="0" smtClean="0"/>
              <a:t> Publications</a:t>
            </a:r>
          </a:p>
          <a:p>
            <a:r>
              <a:rPr lang="en-US" dirty="0" smtClean="0"/>
              <a:t>Data Storage Uncertainties</a:t>
            </a:r>
          </a:p>
          <a:p>
            <a:r>
              <a:rPr lang="en-US" dirty="0" smtClean="0"/>
              <a:t>Recent Test Information</a:t>
            </a:r>
          </a:p>
          <a:p>
            <a:pPr lvl="1"/>
            <a:r>
              <a:rPr lang="en-US" dirty="0" smtClean="0"/>
              <a:t>Section moment </a:t>
            </a:r>
            <a:r>
              <a:rPr lang="en-US" dirty="0"/>
              <a:t>i</a:t>
            </a:r>
            <a:r>
              <a:rPr lang="en-US" dirty="0" smtClean="0"/>
              <a:t>ntegration error</a:t>
            </a:r>
          </a:p>
          <a:p>
            <a:pPr lvl="1"/>
            <a:r>
              <a:rPr lang="en-US" dirty="0" smtClean="0"/>
              <a:t>Mean lag comparisons with analysis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580D9B-9B27-DD42-8DA5-63579F61D8DA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20434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Current NASA Activities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sz="2800" dirty="0" smtClean="0"/>
              <a:t>Continuing data evaluation/reduction efforts for rotor data, Blade Displacement, PIV, and RBOS</a:t>
            </a:r>
          </a:p>
          <a:p>
            <a:pPr lvl="1"/>
            <a:r>
              <a:rPr lang="en-US" sz="2400" dirty="0" smtClean="0"/>
              <a:t>Internal </a:t>
            </a:r>
            <a:r>
              <a:rPr lang="en-US" sz="2400" dirty="0" err="1" smtClean="0"/>
              <a:t>Govt</a:t>
            </a:r>
            <a:r>
              <a:rPr lang="en-US" sz="2400" dirty="0" smtClean="0"/>
              <a:t> meeting held Dec. 2012 to discuss data reduction status and future plans</a:t>
            </a:r>
          </a:p>
          <a:p>
            <a:pPr lvl="1"/>
            <a:r>
              <a:rPr lang="en-US" dirty="0" smtClean="0"/>
              <a:t>Still have some work to do on data reduction process – work with CFD analysts providing valuable insights</a:t>
            </a:r>
            <a:endParaRPr lang="en-US" sz="2400" dirty="0" smtClean="0"/>
          </a:p>
          <a:p>
            <a:pPr lvl="1"/>
            <a:r>
              <a:rPr lang="en-US" dirty="0" smtClean="0"/>
              <a:t>Current goal to provide validated, accessible results for key points by early fall</a:t>
            </a:r>
            <a:endParaRPr lang="en-US" sz="2400" dirty="0" smtClean="0"/>
          </a:p>
          <a:p>
            <a:r>
              <a:rPr lang="en-US" sz="2753" dirty="0" smtClean="0"/>
              <a:t>Continuing evaluation of slowed-rotor data with CAMRAD</a:t>
            </a:r>
          </a:p>
          <a:p>
            <a:r>
              <a:rPr lang="en-US" sz="2753" dirty="0" smtClean="0"/>
              <a:t>Continuing CFD validation efforts  with both OVERFLOW and FUN3D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580D9B-9B27-DD42-8DA5-63579F61D8DA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544152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Completed AIAA paper showing effects of wind tunnel and LRTA models on rotor loads and performance (Chang)</a:t>
            </a:r>
          </a:p>
          <a:p>
            <a:r>
              <a:rPr lang="en-US" dirty="0"/>
              <a:t>Continuing modeling </a:t>
            </a:r>
            <a:r>
              <a:rPr lang="en-US" dirty="0" smtClean="0"/>
              <a:t>in-board blade shank for better performance </a:t>
            </a:r>
            <a:r>
              <a:rPr lang="en-US" dirty="0" smtClean="0"/>
              <a:t>calculations (</a:t>
            </a:r>
            <a:r>
              <a:rPr lang="en-US" dirty="0" err="1" smtClean="0"/>
              <a:t>Romander</a:t>
            </a:r>
            <a:r>
              <a:rPr lang="en-US" dirty="0" smtClean="0"/>
              <a:t>/Lim)</a:t>
            </a:r>
            <a:endParaRPr lang="en-US" dirty="0" smtClean="0"/>
          </a:p>
          <a:p>
            <a:r>
              <a:rPr lang="en-US" dirty="0" smtClean="0"/>
              <a:t>Continuing comparisons </a:t>
            </a:r>
            <a:r>
              <a:rPr lang="en-US" dirty="0" smtClean="0"/>
              <a:t>between CFD and blade deflection </a:t>
            </a:r>
            <a:r>
              <a:rPr lang="en-US" dirty="0" smtClean="0"/>
              <a:t>measurements (</a:t>
            </a:r>
            <a:r>
              <a:rPr lang="en-US" dirty="0" err="1" smtClean="0"/>
              <a:t>Romander</a:t>
            </a:r>
            <a:r>
              <a:rPr lang="en-US" dirty="0" smtClean="0"/>
              <a:t>)</a:t>
            </a:r>
          </a:p>
          <a:p>
            <a:r>
              <a:rPr lang="en-US" dirty="0" smtClean="0"/>
              <a:t>Performing computations for comparison with PIV measurements (Ahmad)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CAC35541-F065-0343-BAD7-D4E7856883D5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r>
              <a:rPr lang="en-US" smtClean="0"/>
              <a:t>May 3, 2011</a:t>
            </a:r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NASA Activities - OVERFLOW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527667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Completed coupling </a:t>
            </a:r>
            <a:r>
              <a:rPr lang="en-US" dirty="0" smtClean="0"/>
              <a:t>of hi-res CAMRAD </a:t>
            </a:r>
            <a:r>
              <a:rPr lang="en-US" dirty="0" smtClean="0"/>
              <a:t>and RCAS with </a:t>
            </a:r>
            <a:r>
              <a:rPr lang="en-US" dirty="0" smtClean="0"/>
              <a:t>FUN3D </a:t>
            </a:r>
            <a:endParaRPr lang="en-US" dirty="0" smtClean="0"/>
          </a:p>
          <a:p>
            <a:r>
              <a:rPr lang="en-US" dirty="0" smtClean="0"/>
              <a:t>Completing thrust- and speed-sweep computations</a:t>
            </a:r>
          </a:p>
          <a:p>
            <a:pPr lvl="1"/>
            <a:r>
              <a:rPr lang="en-US" dirty="0" smtClean="0"/>
              <a:t>With and without LRTA</a:t>
            </a:r>
          </a:p>
          <a:p>
            <a:pPr lvl="1"/>
            <a:r>
              <a:rPr lang="en-US" dirty="0" smtClean="0"/>
              <a:t>Free air </a:t>
            </a:r>
            <a:r>
              <a:rPr lang="en-US" dirty="0" err="1" smtClean="0"/>
              <a:t>vs</a:t>
            </a:r>
            <a:r>
              <a:rPr lang="en-US" dirty="0" smtClean="0"/>
              <a:t> tunnel</a:t>
            </a:r>
          </a:p>
          <a:p>
            <a:pPr lvl="1"/>
            <a:r>
              <a:rPr lang="en-US" dirty="0" smtClean="0"/>
              <a:t>Trim tab </a:t>
            </a:r>
            <a:r>
              <a:rPr lang="en-US" dirty="0" err="1" smtClean="0"/>
              <a:t>vs</a:t>
            </a:r>
            <a:r>
              <a:rPr lang="en-US" dirty="0" smtClean="0"/>
              <a:t> no trim tab</a:t>
            </a:r>
            <a:endParaRPr lang="en-US" dirty="0"/>
          </a:p>
          <a:p>
            <a:r>
              <a:rPr lang="en-US" dirty="0" smtClean="0"/>
              <a:t>Performed computations for blade deflection </a:t>
            </a:r>
            <a:r>
              <a:rPr lang="en-US" dirty="0" err="1" smtClean="0"/>
              <a:t>pt</a:t>
            </a:r>
            <a:r>
              <a:rPr lang="en-US" dirty="0" smtClean="0"/>
              <a:t> (R42P60)</a:t>
            </a:r>
          </a:p>
          <a:p>
            <a:pPr lvl="1"/>
            <a:r>
              <a:rPr lang="en-US" dirty="0" smtClean="0"/>
              <a:t>Compared </a:t>
            </a:r>
            <a:r>
              <a:rPr lang="en-US" dirty="0" err="1" smtClean="0"/>
              <a:t>airloads</a:t>
            </a:r>
            <a:r>
              <a:rPr lang="en-US" dirty="0" smtClean="0"/>
              <a:t> and pressures</a:t>
            </a:r>
          </a:p>
          <a:p>
            <a:pPr lvl="1"/>
            <a:r>
              <a:rPr lang="en-US" dirty="0" smtClean="0"/>
              <a:t>Deflections yet to be examined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CAC35541-F065-0343-BAD7-D4E7856883D5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r>
              <a:rPr lang="en-US" smtClean="0"/>
              <a:t>May 3, 2011</a:t>
            </a:r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NASA Activities - FUN3D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980106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Recent/Upcoming </a:t>
            </a:r>
            <a:r>
              <a:rPr lang="en-US" dirty="0" err="1" smtClean="0"/>
              <a:t>Airloads</a:t>
            </a:r>
            <a:r>
              <a:rPr lang="en-US" dirty="0" smtClean="0"/>
              <a:t> Publications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2400" dirty="0" smtClean="0"/>
              <a:t>January AIAA </a:t>
            </a:r>
            <a:r>
              <a:rPr lang="en-US" sz="2400" dirty="0" err="1" smtClean="0"/>
              <a:t>Mtg</a:t>
            </a:r>
            <a:r>
              <a:rPr lang="en-US" sz="2400" dirty="0" smtClean="0"/>
              <a:t> (2) </a:t>
            </a:r>
          </a:p>
          <a:p>
            <a:pPr lvl="1"/>
            <a:r>
              <a:rPr lang="en-US" sz="2000" dirty="0" smtClean="0"/>
              <a:t>“</a:t>
            </a:r>
            <a:r>
              <a:rPr lang="en-US" sz="2000" dirty="0"/>
              <a:t>Analysis of the UH-60A Rotor Loads Using Wind Tunnel </a:t>
            </a:r>
            <a:r>
              <a:rPr lang="en-US" sz="2000" dirty="0" smtClean="0"/>
              <a:t>Data”, </a:t>
            </a:r>
            <a:r>
              <a:rPr lang="en-US" sz="2000" dirty="0" err="1" smtClean="0"/>
              <a:t>Marpu</a:t>
            </a:r>
            <a:r>
              <a:rPr lang="en-US" sz="2000" dirty="0" smtClean="0"/>
              <a:t> et al</a:t>
            </a:r>
          </a:p>
          <a:p>
            <a:pPr lvl="1"/>
            <a:r>
              <a:rPr lang="en-US" sz="2000" dirty="0" smtClean="0"/>
              <a:t>“</a:t>
            </a:r>
            <a:r>
              <a:rPr lang="en-US" sz="2000" dirty="0" err="1"/>
              <a:t>Airloads</a:t>
            </a:r>
            <a:r>
              <a:rPr lang="en-US" sz="2000" dirty="0"/>
              <a:t> Correlation of the UH- 60A Rotor Inside the 40- by 80- Foot Wind </a:t>
            </a:r>
            <a:r>
              <a:rPr lang="en-US" sz="2000" dirty="0" smtClean="0"/>
              <a:t>Tunnel”, Chang et al</a:t>
            </a:r>
          </a:p>
          <a:p>
            <a:r>
              <a:rPr lang="en-US" sz="2400" dirty="0" smtClean="0"/>
              <a:t>AHS Forum (3)</a:t>
            </a:r>
          </a:p>
          <a:p>
            <a:pPr lvl="1"/>
            <a:r>
              <a:rPr lang="en-US" sz="2000" dirty="0" smtClean="0"/>
              <a:t>“</a:t>
            </a:r>
            <a:r>
              <a:rPr lang="en-US" sz="2000" dirty="0"/>
              <a:t>Wind Tunnel Measurements of the Wake of a Full-Scale UH-60A Rotor in Forward </a:t>
            </a:r>
            <a:r>
              <a:rPr lang="en-US" sz="2000" dirty="0" smtClean="0"/>
              <a:t>Flight”, </a:t>
            </a:r>
            <a:r>
              <a:rPr lang="en-US" sz="2000" dirty="0" err="1" smtClean="0"/>
              <a:t>Wadcock</a:t>
            </a:r>
            <a:r>
              <a:rPr lang="en-US" sz="2000" dirty="0" smtClean="0"/>
              <a:t> et al</a:t>
            </a:r>
          </a:p>
          <a:p>
            <a:pPr lvl="1"/>
            <a:r>
              <a:rPr lang="en-US" sz="2000" dirty="0" smtClean="0"/>
              <a:t>“</a:t>
            </a:r>
            <a:r>
              <a:rPr lang="en-US" sz="2000" dirty="0" err="1" smtClean="0"/>
              <a:t>Retroreflective</a:t>
            </a:r>
            <a:r>
              <a:rPr lang="en-US" sz="2000" dirty="0" smtClean="0"/>
              <a:t> </a:t>
            </a:r>
            <a:r>
              <a:rPr lang="en-US" sz="2000" dirty="0"/>
              <a:t>Background Oriented </a:t>
            </a:r>
            <a:r>
              <a:rPr lang="en-US" sz="2000" dirty="0" err="1"/>
              <a:t>Schlieren</a:t>
            </a:r>
            <a:r>
              <a:rPr lang="en-US" sz="2000" dirty="0"/>
              <a:t> of Tip</a:t>
            </a:r>
            <a:br>
              <a:rPr lang="en-US" sz="2000" dirty="0"/>
            </a:br>
            <a:r>
              <a:rPr lang="en-US" sz="2000" dirty="0"/>
              <a:t>Vortex Visualization and Mapping for UH-60 </a:t>
            </a:r>
            <a:r>
              <a:rPr lang="en-US" sz="2000" dirty="0" err="1" smtClean="0"/>
              <a:t>Airloads</a:t>
            </a:r>
            <a:r>
              <a:rPr lang="en-US" sz="2000" dirty="0" smtClean="0"/>
              <a:t>”, </a:t>
            </a:r>
            <a:r>
              <a:rPr lang="en-US" sz="2000" dirty="0" err="1" smtClean="0"/>
              <a:t>Schairer</a:t>
            </a:r>
            <a:r>
              <a:rPr lang="en-US" sz="2000" dirty="0" smtClean="0"/>
              <a:t> et al</a:t>
            </a:r>
          </a:p>
          <a:p>
            <a:pPr lvl="1"/>
            <a:r>
              <a:rPr lang="en-US" sz="2000" dirty="0" smtClean="0"/>
              <a:t>“</a:t>
            </a:r>
            <a:r>
              <a:rPr lang="en-US" sz="2000" dirty="0"/>
              <a:t>FUN3D </a:t>
            </a:r>
            <a:r>
              <a:rPr lang="en-US" sz="2000" dirty="0" err="1"/>
              <a:t>Airload</a:t>
            </a:r>
            <a:r>
              <a:rPr lang="en-US" sz="2000" dirty="0"/>
              <a:t> Predictions for the Full-Scale UH-60A </a:t>
            </a:r>
            <a:r>
              <a:rPr lang="en-US" sz="2000" dirty="0" err="1"/>
              <a:t>Airloads</a:t>
            </a:r>
            <a:r>
              <a:rPr lang="en-US" sz="2000" dirty="0"/>
              <a:t> Rotor  in a Wind </a:t>
            </a:r>
            <a:r>
              <a:rPr lang="en-US" sz="2000" dirty="0" smtClean="0"/>
              <a:t>Tunnel”, Lee-Rausch et al</a:t>
            </a:r>
          </a:p>
          <a:p>
            <a:r>
              <a:rPr lang="en-US" sz="2400" dirty="0" smtClean="0"/>
              <a:t>Summer AIAA </a:t>
            </a:r>
            <a:r>
              <a:rPr lang="en-US" sz="2400" dirty="0" err="1" smtClean="0"/>
              <a:t>Mtg</a:t>
            </a:r>
            <a:r>
              <a:rPr lang="en-US" sz="2400" dirty="0" smtClean="0"/>
              <a:t> (1)</a:t>
            </a:r>
          </a:p>
          <a:p>
            <a:pPr lvl="1"/>
            <a:r>
              <a:rPr lang="en-US" sz="2000" dirty="0"/>
              <a:t>“Comparison of Computed and Measured Vortex Evolution for a UH-60A </a:t>
            </a:r>
            <a:r>
              <a:rPr lang="en-US" sz="2000" dirty="0" smtClean="0"/>
              <a:t>Rotor </a:t>
            </a:r>
            <a:r>
              <a:rPr lang="en-US" sz="2000" dirty="0"/>
              <a:t>in Forward Flight”, Ahmad et al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580D9B-9B27-DD42-8DA5-63579F61D8DA}" type="slidenum">
              <a:rPr lang="en-US" smtClean="0"/>
              <a:pPr/>
              <a:t>6</a:t>
            </a:fld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Data Storage Uncertainties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/>
              <a:t>Selected wind tunnel data available to Workshop participants since Nov 2011 through NASA’s NSC Knowledge Now website</a:t>
            </a:r>
          </a:p>
          <a:p>
            <a:r>
              <a:rPr lang="en-US" dirty="0" smtClean="0"/>
              <a:t>Nov 2012 hack of NSCKN site prompted NASA to alter its security approach</a:t>
            </a:r>
          </a:p>
          <a:p>
            <a:pPr lvl="1"/>
            <a:r>
              <a:rPr lang="en-US" dirty="0" smtClean="0"/>
              <a:t>Starting April 2013, all </a:t>
            </a:r>
            <a:r>
              <a:rPr lang="en-US" dirty="0" smtClean="0"/>
              <a:t>NSCKN users </a:t>
            </a:r>
            <a:r>
              <a:rPr lang="en-US" dirty="0" smtClean="0"/>
              <a:t>must have a “NASA Identity” in order to access site</a:t>
            </a:r>
          </a:p>
          <a:p>
            <a:pPr lvl="1"/>
            <a:r>
              <a:rPr lang="en-US" dirty="0" smtClean="0"/>
              <a:t>NASA Identify typically requires formal application, </a:t>
            </a:r>
            <a:r>
              <a:rPr lang="en-US" dirty="0" err="1" smtClean="0"/>
              <a:t>Govt</a:t>
            </a:r>
            <a:r>
              <a:rPr lang="en-US" dirty="0" smtClean="0"/>
              <a:t> background check, IT security training, </a:t>
            </a:r>
            <a:r>
              <a:rPr lang="en-US" dirty="0" err="1" smtClean="0"/>
              <a:t>etc</a:t>
            </a:r>
            <a:endParaRPr lang="en-US" dirty="0" smtClean="0"/>
          </a:p>
          <a:p>
            <a:r>
              <a:rPr lang="en-US" dirty="0" smtClean="0"/>
              <a:t>Looking for alternative method for data distribution (or streamlined NSCKN process)</a:t>
            </a:r>
          </a:p>
          <a:p>
            <a:pPr lvl="1"/>
            <a:r>
              <a:rPr lang="en-US" dirty="0" smtClean="0"/>
              <a:t>Similar issue for distribution sites for OVERLOW and FUN3D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580D9B-9B27-DD42-8DA5-63579F61D8DA}" type="slidenum">
              <a:rPr lang="en-US" smtClean="0"/>
              <a:pPr/>
              <a:t>7</a:t>
            </a:fld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Section Moment Integration Error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219200"/>
            <a:ext cx="8678863" cy="5486400"/>
          </a:xfrm>
        </p:spPr>
        <p:txBody>
          <a:bodyPr>
            <a:noAutofit/>
          </a:bodyPr>
          <a:lstStyle/>
          <a:p>
            <a:r>
              <a:rPr lang="en-US" sz="2000" dirty="0" smtClean="0"/>
              <a:t>Numerical integration </a:t>
            </a:r>
            <a:r>
              <a:rPr lang="en-US" sz="2000" dirty="0" smtClean="0"/>
              <a:t>scheme for wind tunnel </a:t>
            </a:r>
            <a:r>
              <a:rPr lang="en-US" sz="2000" dirty="0" smtClean="0"/>
              <a:t>section loads is </a:t>
            </a:r>
            <a:r>
              <a:rPr lang="en-US" sz="2000" dirty="0" smtClean="0"/>
              <a:t>equivalent to that used for UH-60A </a:t>
            </a:r>
            <a:r>
              <a:rPr lang="en-US" sz="2000" dirty="0" err="1" smtClean="0"/>
              <a:t>Airloads</a:t>
            </a:r>
            <a:r>
              <a:rPr lang="en-US" sz="2000" dirty="0" smtClean="0"/>
              <a:t> flight test</a:t>
            </a:r>
          </a:p>
          <a:p>
            <a:pPr lvl="1"/>
            <a:r>
              <a:rPr lang="en-US" sz="1800" dirty="0" smtClean="0"/>
              <a:t>2</a:t>
            </a:r>
            <a:r>
              <a:rPr lang="en-US" sz="1800" baseline="30000" dirty="0" smtClean="0"/>
              <a:t>nd</a:t>
            </a:r>
            <a:r>
              <a:rPr lang="en-US" sz="1800" dirty="0" smtClean="0"/>
              <a:t> order integration of pressures using mapped coordinates</a:t>
            </a:r>
            <a:endParaRPr lang="en-US" sz="1800" dirty="0"/>
          </a:p>
          <a:p>
            <a:r>
              <a:rPr lang="en-US" sz="2000" dirty="0" smtClean="0"/>
              <a:t>Although integrated pressures can theoretically be absolute or gage (p-</a:t>
            </a:r>
            <a:r>
              <a:rPr lang="en-US" sz="2000" dirty="0" err="1" smtClean="0"/>
              <a:t>pstatic</a:t>
            </a:r>
            <a:r>
              <a:rPr lang="en-US" sz="2000" dirty="0" smtClean="0"/>
              <a:t>), it was recently determined that </a:t>
            </a:r>
            <a:r>
              <a:rPr lang="en-US" sz="2000" dirty="0" smtClean="0"/>
              <a:t>choice </a:t>
            </a:r>
            <a:r>
              <a:rPr lang="en-US" sz="2000" dirty="0" smtClean="0"/>
              <a:t>can </a:t>
            </a:r>
            <a:r>
              <a:rPr lang="en-US" sz="2000" dirty="0" smtClean="0"/>
              <a:t>affect mean section </a:t>
            </a:r>
            <a:r>
              <a:rPr lang="en-US" sz="2000" dirty="0" smtClean="0"/>
              <a:t>moments</a:t>
            </a:r>
            <a:endParaRPr lang="en-US" sz="2000" dirty="0" smtClean="0"/>
          </a:p>
          <a:p>
            <a:pPr lvl="1"/>
            <a:r>
              <a:rPr lang="en-US" sz="1800" dirty="0" smtClean="0"/>
              <a:t>Differences noted when </a:t>
            </a:r>
            <a:r>
              <a:rPr lang="en-US" sz="1800" dirty="0" err="1" smtClean="0"/>
              <a:t>xducer</a:t>
            </a:r>
            <a:r>
              <a:rPr lang="en-US" sz="1800" dirty="0" smtClean="0"/>
              <a:t> locations on top and bottom surfaces are different</a:t>
            </a:r>
          </a:p>
          <a:p>
            <a:pPr lvl="1"/>
            <a:r>
              <a:rPr lang="en-US" sz="1800" dirty="0" smtClean="0"/>
              <a:t>Magnitude of differences dependent on location/magnitude of working </a:t>
            </a:r>
            <a:r>
              <a:rPr lang="en-US" sz="1800" dirty="0" err="1" smtClean="0"/>
              <a:t>xducers</a:t>
            </a:r>
            <a:r>
              <a:rPr lang="en-US" sz="1800" dirty="0" smtClean="0"/>
              <a:t> as well as magnitude of static pressure</a:t>
            </a:r>
          </a:p>
          <a:p>
            <a:pPr lvl="1"/>
            <a:r>
              <a:rPr lang="en-US" sz="1800" dirty="0" smtClean="0"/>
              <a:t>Does not affect normal or chord forces</a:t>
            </a:r>
          </a:p>
          <a:p>
            <a:pPr lvl="1"/>
            <a:r>
              <a:rPr lang="en-US" sz="1800" dirty="0" smtClean="0"/>
              <a:t>Numerical integration errors minimized if use gage pressure</a:t>
            </a:r>
            <a:endParaRPr lang="en-US" sz="1800" dirty="0" smtClean="0"/>
          </a:p>
          <a:p>
            <a:r>
              <a:rPr lang="en-US" sz="2000" dirty="0"/>
              <a:t>W</a:t>
            </a:r>
            <a:r>
              <a:rPr lang="en-US" sz="2000" dirty="0" smtClean="0"/>
              <a:t>ind tunnel data reduction used absolute pressures for integration (flight test used gage)</a:t>
            </a:r>
          </a:p>
          <a:p>
            <a:pPr lvl="1"/>
            <a:r>
              <a:rPr lang="en-US" sz="1800" dirty="0" smtClean="0"/>
              <a:t>Will </a:t>
            </a:r>
            <a:r>
              <a:rPr lang="en-US" sz="1800" dirty="0" smtClean="0"/>
              <a:t>re-reduce all WT </a:t>
            </a:r>
            <a:r>
              <a:rPr lang="en-US" sz="1800" dirty="0" smtClean="0"/>
              <a:t>data using </a:t>
            </a:r>
            <a:r>
              <a:rPr lang="en-US" sz="1800" dirty="0" smtClean="0"/>
              <a:t>gage </a:t>
            </a:r>
            <a:r>
              <a:rPr lang="en-US" sz="1800" dirty="0" smtClean="0"/>
              <a:t>pressures for best results</a:t>
            </a:r>
          </a:p>
          <a:p>
            <a:pPr lvl="1"/>
            <a:endParaRPr lang="en-US" sz="18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580D9B-9B27-DD42-8DA5-63579F61D8DA}" type="slidenum">
              <a:rPr lang="en-US" smtClean="0"/>
              <a:pPr/>
              <a:t>8</a:t>
            </a:fld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Section Moment Integration Error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219200"/>
            <a:ext cx="8678863" cy="5486400"/>
          </a:xfrm>
        </p:spPr>
        <p:txBody>
          <a:bodyPr>
            <a:normAutofit/>
          </a:bodyPr>
          <a:lstStyle/>
          <a:p>
            <a:pPr lvl="1"/>
            <a:r>
              <a:rPr lang="en-US" sz="2000" dirty="0" smtClean="0"/>
              <a:t>PM differences are typically small</a:t>
            </a:r>
          </a:p>
          <a:p>
            <a:pPr lvl="1"/>
            <a:r>
              <a:rPr lang="en-US" sz="2000" dirty="0" smtClean="0"/>
              <a:t>Example with largest difference shown (R52P15, r/R=.99)</a:t>
            </a:r>
            <a:endParaRPr lang="en-US" sz="20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580D9B-9B27-DD42-8DA5-63579F61D8DA}" type="slidenum">
              <a:rPr lang="en-US" smtClean="0"/>
              <a:pPr/>
              <a:t>9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0300" y="2235200"/>
            <a:ext cx="6870700" cy="4546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028130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 Presentation">
      <a:majorFont>
        <a:latin typeface="Helvetica"/>
        <a:ea typeface="ＭＳ Ｐゴシック"/>
        <a:cs typeface="ＭＳ Ｐゴシック"/>
      </a:majorFont>
      <a:minorFont>
        <a:latin typeface="Helvetica"/>
        <a:ea typeface="ＭＳ Ｐゴシック"/>
        <a:cs typeface="ＭＳ Ｐゴシック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0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 Black" pitchFamily="-108" charset="0"/>
            <a:ea typeface="ＭＳ Ｐゴシック" pitchFamily="-108" charset="-128"/>
            <a:cs typeface="ＭＳ Ｐゴシック" pitchFamily="-108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0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 Black" pitchFamily="-108" charset="0"/>
            <a:ea typeface="ＭＳ Ｐゴシック" pitchFamily="-108" charset="-128"/>
            <a:cs typeface="ＭＳ Ｐゴシック" pitchFamily="-108" charset="-128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15898</TotalTime>
  <Words>746</Words>
  <Application>Microsoft Macintosh PowerPoint</Application>
  <PresentationFormat>On-screen Show (4:3)</PresentationFormat>
  <Paragraphs>99</Paragraphs>
  <Slides>14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Blank Presentation</vt:lpstr>
      <vt:lpstr>UH-60A Airloads  Wind Tunnel Data Update</vt:lpstr>
      <vt:lpstr>Outline</vt:lpstr>
      <vt:lpstr>Current NASA Activities</vt:lpstr>
      <vt:lpstr>NASA Activities - OVERFLOW</vt:lpstr>
      <vt:lpstr>NASA Activities - FUN3D</vt:lpstr>
      <vt:lpstr>Recent/Upcoming Airloads Publications</vt:lpstr>
      <vt:lpstr>Data Storage Uncertainties</vt:lpstr>
      <vt:lpstr>Section Moment Integration Error</vt:lpstr>
      <vt:lpstr>Section Moment Integration Error</vt:lpstr>
      <vt:lpstr>Mean Lag Comparisons</vt:lpstr>
      <vt:lpstr>Mean Lag Comparisons</vt:lpstr>
      <vt:lpstr>Mean Lag Comparisons</vt:lpstr>
      <vt:lpstr>Mean Lag Comparisons</vt:lpstr>
      <vt:lpstr>SignOffPage</vt:lpstr>
    </vt:vector>
  </TitlesOfParts>
  <Company>Maria Werries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Maria Werries</dc:creator>
  <cp:lastModifiedBy>ODIN</cp:lastModifiedBy>
  <cp:revision>602</cp:revision>
  <cp:lastPrinted>2012-04-20T16:33:16Z</cp:lastPrinted>
  <dcterms:created xsi:type="dcterms:W3CDTF">2012-07-30T23:30:13Z</dcterms:created>
  <dcterms:modified xsi:type="dcterms:W3CDTF">2013-02-20T05:07:50Z</dcterms:modified>
</cp:coreProperties>
</file>